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1"/>
  </p:notesMasterIdLst>
  <p:sldIdLst>
    <p:sldId id="327" r:id="rId2"/>
    <p:sldId id="305" r:id="rId3"/>
    <p:sldId id="258" r:id="rId4"/>
    <p:sldId id="259" r:id="rId5"/>
    <p:sldId id="262" r:id="rId6"/>
    <p:sldId id="264" r:id="rId7"/>
    <p:sldId id="265" r:id="rId8"/>
    <p:sldId id="263" r:id="rId9"/>
    <p:sldId id="266" r:id="rId10"/>
    <p:sldId id="268" r:id="rId11"/>
    <p:sldId id="271" r:id="rId12"/>
    <p:sldId id="272" r:id="rId13"/>
    <p:sldId id="274" r:id="rId14"/>
    <p:sldId id="275" r:id="rId15"/>
    <p:sldId id="303" r:id="rId16"/>
    <p:sldId id="277" r:id="rId17"/>
    <p:sldId id="284" r:id="rId18"/>
    <p:sldId id="278" r:id="rId19"/>
    <p:sldId id="285" r:id="rId20"/>
    <p:sldId id="287" r:id="rId21"/>
    <p:sldId id="288" r:id="rId22"/>
    <p:sldId id="289" r:id="rId23"/>
    <p:sldId id="297" r:id="rId24"/>
    <p:sldId id="298" r:id="rId25"/>
    <p:sldId id="290" r:id="rId26"/>
    <p:sldId id="296" r:id="rId27"/>
    <p:sldId id="294" r:id="rId28"/>
    <p:sldId id="304" r:id="rId29"/>
    <p:sldId id="301" r:id="rId30"/>
    <p:sldId id="306" r:id="rId31"/>
    <p:sldId id="307" r:id="rId32"/>
    <p:sldId id="308" r:id="rId33"/>
    <p:sldId id="309" r:id="rId34"/>
    <p:sldId id="310" r:id="rId35"/>
    <p:sldId id="333" r:id="rId36"/>
    <p:sldId id="334" r:id="rId37"/>
    <p:sldId id="335" r:id="rId38"/>
    <p:sldId id="311" r:id="rId39"/>
    <p:sldId id="312" r:id="rId40"/>
    <p:sldId id="313" r:id="rId41"/>
    <p:sldId id="314" r:id="rId42"/>
    <p:sldId id="315" r:id="rId43"/>
    <p:sldId id="328" r:id="rId44"/>
    <p:sldId id="316" r:id="rId45"/>
    <p:sldId id="329" r:id="rId46"/>
    <p:sldId id="317" r:id="rId47"/>
    <p:sldId id="318" r:id="rId48"/>
    <p:sldId id="330" r:id="rId49"/>
    <p:sldId id="319" r:id="rId50"/>
    <p:sldId id="320" r:id="rId51"/>
    <p:sldId id="321" r:id="rId52"/>
    <p:sldId id="322" r:id="rId53"/>
    <p:sldId id="331" r:id="rId54"/>
    <p:sldId id="323" r:id="rId55"/>
    <p:sldId id="332" r:id="rId56"/>
    <p:sldId id="336" r:id="rId57"/>
    <p:sldId id="324" r:id="rId58"/>
    <p:sldId id="325" r:id="rId59"/>
    <p:sldId id="326" r:id="rId60"/>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2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96"/>
    <p:restoredTop sz="94674"/>
  </p:normalViewPr>
  <p:slideViewPr>
    <p:cSldViewPr snapToGrid="0" snapToObjects="1">
      <p:cViewPr varScale="1">
        <p:scale>
          <a:sx n="114" d="100"/>
          <a:sy n="114" d="100"/>
        </p:scale>
        <p:origin x="60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393D8D-46FA-5045-BF6D-7A25360F463C}" type="datetimeFigureOut">
              <a:rPr lang="it-IT" smtClean="0"/>
              <a:t>09/05/2021</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it-IT"/>
              <a:t>Modifica gli stili del testo dello schema
Secondo livello
Terzo livello
Quarto livello
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1A60B-CFA7-FF4F-AFDC-66AEAC621C40}" type="slidenum">
              <a:rPr lang="it-IT" smtClean="0"/>
              <a:t>‹N›</a:t>
            </a:fld>
            <a:endParaRPr lang="it-IT"/>
          </a:p>
        </p:txBody>
      </p:sp>
    </p:spTree>
    <p:extLst>
      <p:ext uri="{BB962C8B-B14F-4D97-AF65-F5344CB8AC3E}">
        <p14:creationId xmlns:p14="http://schemas.microsoft.com/office/powerpoint/2010/main" val="685280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5548D9A5-43F8-4D4C-8E12-7970D9BF61E3}" type="datetimeFigureOut">
              <a:rPr lang="it-IT" smtClean="0"/>
              <a:t>09/05/2021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3145268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Modifica gli stili del testo dello schema
Secondo livello
Terzo livello
Quarto livello
Quinto livello</a:t>
            </a:r>
            <a:endParaRPr lang="en-US" dirty="0"/>
          </a:p>
        </p:txBody>
      </p:sp>
      <p:sp>
        <p:nvSpPr>
          <p:cNvPr id="4" name="Date Placeholder 3"/>
          <p:cNvSpPr>
            <a:spLocks noGrp="1"/>
          </p:cNvSpPr>
          <p:nvPr>
            <p:ph type="dt" sz="half" idx="10"/>
          </p:nvPr>
        </p:nvSpPr>
        <p:spPr/>
        <p:txBody>
          <a:bodyPr/>
          <a:lstStyle/>
          <a:p>
            <a:fld id="{5548D9A5-43F8-4D4C-8E12-7970D9BF61E3}" type="datetimeFigureOut">
              <a:rPr lang="it-IT" smtClean="0"/>
              <a:t>09/05/2021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1047580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Modifica gli stili del testo dello schema
Secondo livello
Terzo livello
Quarto livello
Quinto livello</a:t>
            </a:r>
            <a:endParaRPr lang="en-US" dirty="0"/>
          </a:p>
        </p:txBody>
      </p:sp>
      <p:sp>
        <p:nvSpPr>
          <p:cNvPr id="4" name="Date Placeholder 3"/>
          <p:cNvSpPr>
            <a:spLocks noGrp="1"/>
          </p:cNvSpPr>
          <p:nvPr>
            <p:ph type="dt" sz="half" idx="10"/>
          </p:nvPr>
        </p:nvSpPr>
        <p:spPr/>
        <p:txBody>
          <a:bodyPr/>
          <a:lstStyle/>
          <a:p>
            <a:fld id="{5548D9A5-43F8-4D4C-8E12-7970D9BF61E3}" type="datetimeFigureOut">
              <a:rPr lang="it-IT" smtClean="0"/>
              <a:t>09/05/2021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3743591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Modifica gli stili del testo dello schema
Secondo livello
Terzo livello
Quarto livello
Quinto livello</a:t>
            </a:r>
            <a:endParaRPr lang="en-US" dirty="0"/>
          </a:p>
        </p:txBody>
      </p:sp>
      <p:sp>
        <p:nvSpPr>
          <p:cNvPr id="4" name="Date Placeholder 3"/>
          <p:cNvSpPr>
            <a:spLocks noGrp="1"/>
          </p:cNvSpPr>
          <p:nvPr>
            <p:ph type="dt" sz="half" idx="10"/>
          </p:nvPr>
        </p:nvSpPr>
        <p:spPr/>
        <p:txBody>
          <a:bodyPr/>
          <a:lstStyle/>
          <a:p>
            <a:fld id="{5548D9A5-43F8-4D4C-8E12-7970D9BF61E3}" type="datetimeFigureOut">
              <a:rPr lang="it-IT" smtClean="0"/>
              <a:t>09/05/2021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14900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
Secondo livello
Terzo livello
Quarto livello
Quinto livello</a:t>
            </a:r>
            <a:endParaRPr lang="en-US" dirty="0"/>
          </a:p>
        </p:txBody>
      </p:sp>
      <p:sp>
        <p:nvSpPr>
          <p:cNvPr id="4" name="Date Placeholder 3"/>
          <p:cNvSpPr>
            <a:spLocks noGrp="1"/>
          </p:cNvSpPr>
          <p:nvPr>
            <p:ph type="dt" sz="half" idx="10"/>
          </p:nvPr>
        </p:nvSpPr>
        <p:spPr/>
        <p:txBody>
          <a:bodyPr/>
          <a:lstStyle/>
          <a:p>
            <a:fld id="{5548D9A5-43F8-4D4C-8E12-7970D9BF61E3}" type="datetimeFigureOut">
              <a:rPr lang="it-IT" smtClean="0"/>
              <a:t>09/05/2021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4214391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Modifica gli stili del testo dello schema
Secondo livello
Terzo livello
Quarto livello
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Modifica gli stili del testo dello schema
Secondo livello
Terzo livello
Quarto livello
Quinto livello</a:t>
            </a:r>
            <a:endParaRPr lang="en-US" dirty="0"/>
          </a:p>
        </p:txBody>
      </p:sp>
      <p:sp>
        <p:nvSpPr>
          <p:cNvPr id="5" name="Date Placeholder 4"/>
          <p:cNvSpPr>
            <a:spLocks noGrp="1"/>
          </p:cNvSpPr>
          <p:nvPr>
            <p:ph type="dt" sz="half" idx="10"/>
          </p:nvPr>
        </p:nvSpPr>
        <p:spPr/>
        <p:txBody>
          <a:bodyPr/>
          <a:lstStyle/>
          <a:p>
            <a:fld id="{5548D9A5-43F8-4D4C-8E12-7970D9BF61E3}" type="datetimeFigureOut">
              <a:rPr lang="it-IT" smtClean="0"/>
              <a:t>09/05/2021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2759003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
Secondo livello
Terzo livello
Quarto livello
Quinto livello</a:t>
            </a:r>
            <a:endParaRPr lang="en-US" dirty="0"/>
          </a:p>
        </p:txBody>
      </p:sp>
      <p:sp>
        <p:nvSpPr>
          <p:cNvPr id="4" name="Content Placeholder 3"/>
          <p:cNvSpPr>
            <a:spLocks noGrp="1"/>
          </p:cNvSpPr>
          <p:nvPr>
            <p:ph sz="half" idx="2"/>
          </p:nvPr>
        </p:nvSpPr>
        <p:spPr>
          <a:xfrm>
            <a:off x="629842" y="2505075"/>
            <a:ext cx="3868340" cy="3684588"/>
          </a:xfrm>
        </p:spPr>
        <p:txBody>
          <a:bodyPr/>
          <a:lstStyle/>
          <a:p>
            <a:pPr lvl="0"/>
            <a:r>
              <a:rPr lang="it-IT"/>
              <a:t>Modifica gli stili del testo dello schema
Secondo livello
Terzo livello
Quarto livello
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
Secondo livello
Terzo livello
Quarto livello
Quinto livello</a:t>
            </a:r>
            <a:endParaRPr lang="en-US" dirty="0"/>
          </a:p>
        </p:txBody>
      </p:sp>
      <p:sp>
        <p:nvSpPr>
          <p:cNvPr id="6" name="Content Placeholder 5"/>
          <p:cNvSpPr>
            <a:spLocks noGrp="1"/>
          </p:cNvSpPr>
          <p:nvPr>
            <p:ph sz="quarter" idx="4"/>
          </p:nvPr>
        </p:nvSpPr>
        <p:spPr>
          <a:xfrm>
            <a:off x="4629150" y="2505075"/>
            <a:ext cx="3887391" cy="3684588"/>
          </a:xfrm>
        </p:spPr>
        <p:txBody>
          <a:bodyPr/>
          <a:lstStyle/>
          <a:p>
            <a:pPr lvl="0"/>
            <a:r>
              <a:rPr lang="it-IT"/>
              <a:t>Modifica gli stili del testo dello schema
Secondo livello
Terzo livello
Quarto livello
Quinto livello</a:t>
            </a:r>
            <a:endParaRPr lang="en-US" dirty="0"/>
          </a:p>
        </p:txBody>
      </p:sp>
      <p:sp>
        <p:nvSpPr>
          <p:cNvPr id="7" name="Date Placeholder 6"/>
          <p:cNvSpPr>
            <a:spLocks noGrp="1"/>
          </p:cNvSpPr>
          <p:nvPr>
            <p:ph type="dt" sz="half" idx="10"/>
          </p:nvPr>
        </p:nvSpPr>
        <p:spPr/>
        <p:txBody>
          <a:bodyPr/>
          <a:lstStyle/>
          <a:p>
            <a:fld id="{5548D9A5-43F8-4D4C-8E12-7970D9BF61E3}" type="datetimeFigureOut">
              <a:rPr lang="it-IT" smtClean="0"/>
              <a:t>09/05/2021</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4170739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5548D9A5-43F8-4D4C-8E12-7970D9BF61E3}" type="datetimeFigureOut">
              <a:rPr lang="it-IT" smtClean="0"/>
              <a:t>09/05/2021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3502122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48D9A5-43F8-4D4C-8E12-7970D9BF61E3}" type="datetimeFigureOut">
              <a:rPr lang="it-IT" smtClean="0"/>
              <a:t>09/05/2021</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2496323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
Secondo livello
Terzo livello
Quarto livello
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
Secondo livello
Terzo livello
Quarto livello
Quinto livello</a:t>
            </a:r>
            <a:endParaRPr lang="en-US" dirty="0"/>
          </a:p>
        </p:txBody>
      </p:sp>
      <p:sp>
        <p:nvSpPr>
          <p:cNvPr id="5" name="Date Placeholder 4"/>
          <p:cNvSpPr>
            <a:spLocks noGrp="1"/>
          </p:cNvSpPr>
          <p:nvPr>
            <p:ph type="dt" sz="half" idx="10"/>
          </p:nvPr>
        </p:nvSpPr>
        <p:spPr/>
        <p:txBody>
          <a:bodyPr/>
          <a:lstStyle/>
          <a:p>
            <a:fld id="{5548D9A5-43F8-4D4C-8E12-7970D9BF61E3}" type="datetimeFigureOut">
              <a:rPr lang="it-IT" smtClean="0"/>
              <a:t>09/05/2021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2755304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
Secondo livello
Terzo livello
Quarto livello
Quinto livello</a:t>
            </a:r>
            <a:endParaRPr lang="en-US" dirty="0"/>
          </a:p>
        </p:txBody>
      </p:sp>
      <p:sp>
        <p:nvSpPr>
          <p:cNvPr id="5" name="Date Placeholder 4"/>
          <p:cNvSpPr>
            <a:spLocks noGrp="1"/>
          </p:cNvSpPr>
          <p:nvPr>
            <p:ph type="dt" sz="half" idx="10"/>
          </p:nvPr>
        </p:nvSpPr>
        <p:spPr/>
        <p:txBody>
          <a:bodyPr/>
          <a:lstStyle/>
          <a:p>
            <a:fld id="{5548D9A5-43F8-4D4C-8E12-7970D9BF61E3}" type="datetimeFigureOut">
              <a:rPr lang="it-IT" smtClean="0"/>
              <a:t>09/05/2021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2851903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Modifica gli stili del testo dello schema
Secondo livello
Terzo livello
Quarto livello
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8D9A5-43F8-4D4C-8E12-7970D9BF61E3}" type="datetimeFigureOut">
              <a:rPr lang="it-IT" smtClean="0"/>
              <a:t>09/05/2021</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E80484-558D-2845-B125-3D836CFF7208}" type="slidenum">
              <a:rPr lang="it-IT" smtClean="0"/>
              <a:t>‹N›</a:t>
            </a:fld>
            <a:endParaRPr lang="it-IT"/>
          </a:p>
        </p:txBody>
      </p:sp>
    </p:spTree>
    <p:extLst>
      <p:ext uri="{BB962C8B-B14F-4D97-AF65-F5344CB8AC3E}">
        <p14:creationId xmlns:p14="http://schemas.microsoft.com/office/powerpoint/2010/main" val="4853194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DF41F0-E2D9-4903-A53A-B23832F44ECC}"/>
              </a:ext>
            </a:extLst>
          </p:cNvPr>
          <p:cNvSpPr>
            <a:spLocks noGrp="1"/>
          </p:cNvSpPr>
          <p:nvPr>
            <p:ph type="title"/>
          </p:nvPr>
        </p:nvSpPr>
        <p:spPr>
          <a:xfrm>
            <a:off x="628650" y="2766218"/>
            <a:ext cx="7886700" cy="1325563"/>
          </a:xfrm>
        </p:spPr>
        <p:txBody>
          <a:bodyPr>
            <a:noAutofit/>
          </a:bodyPr>
          <a:lstStyle/>
          <a:p>
            <a:pPr algn="ctr"/>
            <a:r>
              <a:rPr lang="it-IT" sz="7200" dirty="0">
                <a:solidFill>
                  <a:srgbClr val="982B3A"/>
                </a:solidFill>
                <a:latin typeface="+mn-lt"/>
              </a:rPr>
              <a:t>Customer care </a:t>
            </a:r>
            <a:br>
              <a:rPr lang="it-IT" sz="7200" dirty="0">
                <a:solidFill>
                  <a:srgbClr val="982B3A"/>
                </a:solidFill>
                <a:latin typeface="+mn-lt"/>
              </a:rPr>
            </a:br>
            <a:r>
              <a:rPr lang="it-IT" sz="7200" dirty="0">
                <a:solidFill>
                  <a:srgbClr val="982B3A"/>
                </a:solidFill>
                <a:latin typeface="+mn-lt"/>
              </a:rPr>
              <a:t>and </a:t>
            </a:r>
            <a:br>
              <a:rPr lang="it-IT" sz="7200" dirty="0">
                <a:solidFill>
                  <a:srgbClr val="982B3A"/>
                </a:solidFill>
                <a:latin typeface="+mn-lt"/>
              </a:rPr>
            </a:br>
            <a:r>
              <a:rPr lang="it-IT" sz="7200" dirty="0">
                <a:solidFill>
                  <a:srgbClr val="982B3A"/>
                </a:solidFill>
                <a:latin typeface="+mn-lt"/>
              </a:rPr>
              <a:t>Machine learning</a:t>
            </a:r>
            <a:endParaRPr lang="it-IT" sz="7200" dirty="0"/>
          </a:p>
        </p:txBody>
      </p:sp>
    </p:spTree>
    <p:extLst>
      <p:ext uri="{BB962C8B-B14F-4D97-AF65-F5344CB8AC3E}">
        <p14:creationId xmlns:p14="http://schemas.microsoft.com/office/powerpoint/2010/main" val="716863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39214207-0092-4529-9E19-BF68074FA870}"/>
              </a:ext>
            </a:extLst>
          </p:cNvPr>
          <p:cNvPicPr>
            <a:picLocks noChangeAspect="1"/>
          </p:cNvPicPr>
          <p:nvPr/>
        </p:nvPicPr>
        <p:blipFill rotWithShape="1">
          <a:blip r:embed="rId2"/>
          <a:srcRect r="23750"/>
          <a:stretch/>
        </p:blipFill>
        <p:spPr>
          <a:xfrm>
            <a:off x="66502" y="882781"/>
            <a:ext cx="4707285" cy="3025675"/>
          </a:xfrm>
          <a:prstGeom prst="rect">
            <a:avLst/>
          </a:prstGeom>
        </p:spPr>
      </p:pic>
      <p:pic>
        <p:nvPicPr>
          <p:cNvPr id="7" name="Immagine 6">
            <a:extLst>
              <a:ext uri="{FF2B5EF4-FFF2-40B4-BE49-F238E27FC236}">
                <a16:creationId xmlns:a16="http://schemas.microsoft.com/office/drawing/2014/main" id="{AA7A3D49-D1FD-459E-8236-CC8EA4A7E492}"/>
              </a:ext>
            </a:extLst>
          </p:cNvPr>
          <p:cNvPicPr>
            <a:picLocks noChangeAspect="1"/>
          </p:cNvPicPr>
          <p:nvPr/>
        </p:nvPicPr>
        <p:blipFill rotWithShape="1">
          <a:blip r:embed="rId3"/>
          <a:srcRect r="22966"/>
          <a:stretch/>
        </p:blipFill>
        <p:spPr>
          <a:xfrm>
            <a:off x="141366" y="3908456"/>
            <a:ext cx="4632421" cy="1211172"/>
          </a:xfrm>
          <a:prstGeom prst="rect">
            <a:avLst/>
          </a:prstGeom>
        </p:spPr>
      </p:pic>
      <p:pic>
        <p:nvPicPr>
          <p:cNvPr id="4" name="Immagine 3">
            <a:extLst>
              <a:ext uri="{FF2B5EF4-FFF2-40B4-BE49-F238E27FC236}">
                <a16:creationId xmlns:a16="http://schemas.microsoft.com/office/drawing/2014/main" id="{B559CF22-C81E-4A01-91CA-6B8E8B1928CC}"/>
              </a:ext>
            </a:extLst>
          </p:cNvPr>
          <p:cNvPicPr>
            <a:picLocks noChangeAspect="1"/>
          </p:cNvPicPr>
          <p:nvPr/>
        </p:nvPicPr>
        <p:blipFill>
          <a:blip r:embed="rId4"/>
          <a:stretch>
            <a:fillRect/>
          </a:stretch>
        </p:blipFill>
        <p:spPr>
          <a:xfrm>
            <a:off x="4863665" y="1166534"/>
            <a:ext cx="4246732" cy="2083742"/>
          </a:xfrm>
          <a:prstGeom prst="rect">
            <a:avLst/>
          </a:prstGeom>
        </p:spPr>
      </p:pic>
      <p:cxnSp>
        <p:nvCxnSpPr>
          <p:cNvPr id="3" name="Connettore diritto 2">
            <a:extLst>
              <a:ext uri="{FF2B5EF4-FFF2-40B4-BE49-F238E27FC236}">
                <a16:creationId xmlns:a16="http://schemas.microsoft.com/office/drawing/2014/main" id="{663DDF2E-F403-4B2F-9463-0F849501A36E}"/>
              </a:ext>
            </a:extLst>
          </p:cNvPr>
          <p:cNvCxnSpPr/>
          <p:nvPr/>
        </p:nvCxnSpPr>
        <p:spPr>
          <a:xfrm>
            <a:off x="4773797" y="1166535"/>
            <a:ext cx="0" cy="395309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099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E55F82-839B-4C3D-8F42-56FABA70786A}"/>
              </a:ext>
            </a:extLst>
          </p:cNvPr>
          <p:cNvSpPr>
            <a:spLocks noGrp="1"/>
          </p:cNvSpPr>
          <p:nvPr>
            <p:ph type="title"/>
          </p:nvPr>
        </p:nvSpPr>
        <p:spPr/>
        <p:txBody>
          <a:bodyPr/>
          <a:lstStyle/>
          <a:p>
            <a:r>
              <a:rPr lang="it-IT" dirty="0"/>
              <a:t>1.3 </a:t>
            </a:r>
            <a:r>
              <a:rPr lang="it-IT" dirty="0" err="1"/>
              <a:t>Research</a:t>
            </a:r>
            <a:r>
              <a:rPr lang="it-IT" dirty="0"/>
              <a:t> </a:t>
            </a:r>
            <a:r>
              <a:rPr lang="it-IT" dirty="0" err="1"/>
              <a:t>Questions</a:t>
            </a:r>
            <a:r>
              <a:rPr lang="it-IT" dirty="0"/>
              <a:t>	</a:t>
            </a:r>
          </a:p>
        </p:txBody>
      </p:sp>
      <p:sp>
        <p:nvSpPr>
          <p:cNvPr id="3" name="Segnaposto contenuto 2">
            <a:extLst>
              <a:ext uri="{FF2B5EF4-FFF2-40B4-BE49-F238E27FC236}">
                <a16:creationId xmlns:a16="http://schemas.microsoft.com/office/drawing/2014/main" id="{72C5C335-7194-4A12-91E9-586858EB73F8}"/>
              </a:ext>
            </a:extLst>
          </p:cNvPr>
          <p:cNvSpPr>
            <a:spLocks noGrp="1"/>
          </p:cNvSpPr>
          <p:nvPr>
            <p:ph idx="1"/>
          </p:nvPr>
        </p:nvSpPr>
        <p:spPr>
          <a:xfrm>
            <a:off x="628650" y="2581188"/>
            <a:ext cx="7886700" cy="1157681"/>
          </a:xfrm>
        </p:spPr>
        <p:txBody>
          <a:bodyPr>
            <a:noAutofit/>
          </a:bodyPr>
          <a:lstStyle/>
          <a:p>
            <a:r>
              <a:rPr lang="it-IT" sz="2400" dirty="0" err="1"/>
              <a:t>Logistic</a:t>
            </a:r>
            <a:r>
              <a:rPr lang="it-IT" sz="2400" dirty="0"/>
              <a:t> </a:t>
            </a:r>
            <a:r>
              <a:rPr lang="it-IT" sz="2400" dirty="0" err="1"/>
              <a:t>regression</a:t>
            </a:r>
            <a:r>
              <a:rPr lang="it-IT" sz="2400" dirty="0"/>
              <a:t> </a:t>
            </a:r>
            <a:r>
              <a:rPr lang="it-IT" sz="2400" dirty="0" err="1"/>
              <a:t>is</a:t>
            </a:r>
            <a:r>
              <a:rPr lang="it-IT" sz="2400" dirty="0"/>
              <a:t> good </a:t>
            </a:r>
            <a:r>
              <a:rPr lang="it-IT" sz="2400" dirty="0" err="1"/>
              <a:t>enough</a:t>
            </a:r>
            <a:r>
              <a:rPr lang="it-IT" sz="2400" dirty="0"/>
              <a:t> in </a:t>
            </a:r>
            <a:r>
              <a:rPr lang="it-IT" sz="2400" dirty="0" err="1"/>
              <a:t>predicting</a:t>
            </a:r>
            <a:r>
              <a:rPr lang="it-IT" sz="2400" dirty="0"/>
              <a:t> </a:t>
            </a:r>
            <a:r>
              <a:rPr lang="it-IT" sz="2400" dirty="0" err="1"/>
              <a:t>lapse</a:t>
            </a:r>
            <a:r>
              <a:rPr lang="it-IT" sz="2400" dirty="0"/>
              <a:t>?</a:t>
            </a:r>
          </a:p>
          <a:p>
            <a:endParaRPr lang="it-IT" sz="2400" dirty="0"/>
          </a:p>
          <a:p>
            <a:r>
              <a:rPr lang="it-IT" sz="2400" dirty="0"/>
              <a:t>Linear models (like </a:t>
            </a:r>
            <a:r>
              <a:rPr lang="it-IT" sz="2400" dirty="0" err="1"/>
              <a:t>logistic</a:t>
            </a:r>
            <a:r>
              <a:rPr lang="it-IT" sz="2400" dirty="0"/>
              <a:t> </a:t>
            </a:r>
            <a:r>
              <a:rPr lang="it-IT" sz="2400" dirty="0" err="1"/>
              <a:t>regression</a:t>
            </a:r>
            <a:r>
              <a:rPr lang="it-IT" sz="2400" dirty="0"/>
              <a:t>) are good </a:t>
            </a:r>
            <a:r>
              <a:rPr lang="it-IT" sz="2400" dirty="0" err="1"/>
              <a:t>enough</a:t>
            </a:r>
            <a:r>
              <a:rPr lang="it-IT" sz="2400" dirty="0"/>
              <a:t> to </a:t>
            </a:r>
            <a:r>
              <a:rPr lang="it-IT" sz="2400" dirty="0" err="1"/>
              <a:t>explain</a:t>
            </a:r>
            <a:r>
              <a:rPr lang="it-IT" sz="2400" dirty="0"/>
              <a:t> the agents </a:t>
            </a:r>
            <a:r>
              <a:rPr lang="it-IT" sz="2400" dirty="0" err="1"/>
              <a:t>financial</a:t>
            </a:r>
            <a:r>
              <a:rPr lang="it-IT" sz="2400" dirty="0"/>
              <a:t> </a:t>
            </a:r>
            <a:r>
              <a:rPr lang="it-IT" sz="2400" dirty="0" err="1"/>
              <a:t>decisions</a:t>
            </a:r>
            <a:r>
              <a:rPr lang="it-IT" sz="2400" dirty="0"/>
              <a:t>?</a:t>
            </a:r>
          </a:p>
        </p:txBody>
      </p:sp>
    </p:spTree>
    <p:extLst>
      <p:ext uri="{BB962C8B-B14F-4D97-AF65-F5344CB8AC3E}">
        <p14:creationId xmlns:p14="http://schemas.microsoft.com/office/powerpoint/2010/main" val="2802245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A53B8D-29E7-427E-BED7-83486EED6334}"/>
              </a:ext>
            </a:extLst>
          </p:cNvPr>
          <p:cNvSpPr>
            <a:spLocks noGrp="1"/>
          </p:cNvSpPr>
          <p:nvPr>
            <p:ph type="title"/>
          </p:nvPr>
        </p:nvSpPr>
        <p:spPr>
          <a:xfrm>
            <a:off x="327660" y="365126"/>
            <a:ext cx="8187690" cy="1325563"/>
          </a:xfrm>
        </p:spPr>
        <p:txBody>
          <a:bodyPr/>
          <a:lstStyle/>
          <a:p>
            <a:r>
              <a:rPr lang="it-IT" dirty="0"/>
              <a:t>1.4 Machine Learning </a:t>
            </a:r>
            <a:r>
              <a:rPr lang="it-IT" dirty="0" err="1"/>
              <a:t>Approach</a:t>
            </a:r>
            <a:r>
              <a:rPr lang="it-IT" dirty="0"/>
              <a:t>: RF</a:t>
            </a:r>
          </a:p>
        </p:txBody>
      </p:sp>
      <p:sp>
        <p:nvSpPr>
          <p:cNvPr id="3" name="CasellaDiTesto 2">
            <a:extLst>
              <a:ext uri="{FF2B5EF4-FFF2-40B4-BE49-F238E27FC236}">
                <a16:creationId xmlns:a16="http://schemas.microsoft.com/office/drawing/2014/main" id="{C98B00D9-EA32-415E-BC30-992F76C95D31}"/>
              </a:ext>
            </a:extLst>
          </p:cNvPr>
          <p:cNvSpPr txBox="1"/>
          <p:nvPr/>
        </p:nvSpPr>
        <p:spPr>
          <a:xfrm>
            <a:off x="327660" y="1690689"/>
            <a:ext cx="8351520" cy="4708981"/>
          </a:xfrm>
          <a:prstGeom prst="rect">
            <a:avLst/>
          </a:prstGeom>
          <a:noFill/>
        </p:spPr>
        <p:txBody>
          <a:bodyPr wrap="square" rtlCol="0">
            <a:spAutoFit/>
          </a:bodyPr>
          <a:lstStyle/>
          <a:p>
            <a:r>
              <a:rPr lang="en-US" sz="2000" dirty="0"/>
              <a:t>Given the binary nature of the target variable, our RF classifier is based on a combination of </a:t>
            </a:r>
            <a:r>
              <a:rPr lang="en-US" sz="2000" dirty="0">
                <a:solidFill>
                  <a:srgbClr val="FF0000"/>
                </a:solidFill>
              </a:rPr>
              <a:t>classification trees</a:t>
            </a:r>
            <a:r>
              <a:rPr lang="en-US" sz="2000" dirty="0"/>
              <a:t> and of </a:t>
            </a:r>
            <a:r>
              <a:rPr lang="en-US" sz="2000" dirty="0">
                <a:solidFill>
                  <a:srgbClr val="FF0000"/>
                </a:solidFill>
              </a:rPr>
              <a:t>tree bagging </a:t>
            </a:r>
            <a:r>
              <a:rPr lang="en-US" sz="2000" dirty="0"/>
              <a:t>methods.</a:t>
            </a:r>
          </a:p>
          <a:p>
            <a:endParaRPr lang="en-US" sz="2000" dirty="0"/>
          </a:p>
          <a:p>
            <a:pPr marL="214313" indent="-214313">
              <a:buFont typeface="Arial" panose="020B0604020202020204" pitchFamily="34" charset="0"/>
              <a:buChar char="•"/>
            </a:pPr>
            <a:r>
              <a:rPr lang="en-US" sz="2000" dirty="0">
                <a:solidFill>
                  <a:srgbClr val="FF0000"/>
                </a:solidFill>
              </a:rPr>
              <a:t>Classification trees </a:t>
            </a:r>
            <a:r>
              <a:rPr lang="en-US" sz="2000" dirty="0"/>
              <a:t>are recursive algorithms that split the dataset into smaller sets (</a:t>
            </a:r>
            <a:r>
              <a:rPr lang="en-US" sz="2000" i="1" dirty="0"/>
              <a:t>nodes</a:t>
            </a:r>
            <a:r>
              <a:rPr lang="en-US" sz="2000" dirty="0"/>
              <a:t>) in a step by step fashion thanks to binary rules defined on the features of the observations. </a:t>
            </a:r>
          </a:p>
          <a:p>
            <a:pPr marL="214313" indent="-214313">
              <a:buFont typeface="Arial" panose="020B0604020202020204" pitchFamily="34" charset="0"/>
              <a:buChar char="•"/>
            </a:pPr>
            <a:r>
              <a:rPr lang="en-US" sz="2000" dirty="0"/>
              <a:t>The complete dataset is the root node of the tree. To split the node, a feature is selected and a binary rule, e.g., if the value of the feature is larger or smaller than a given threshold, is defined on it in order to obtain two disjoint datasets. These two datasets become nodes of the tree. </a:t>
            </a:r>
          </a:p>
          <a:p>
            <a:pPr marL="214313" indent="-214313">
              <a:buFont typeface="Arial" panose="020B0604020202020204" pitchFamily="34" charset="0"/>
              <a:buChar char="•"/>
            </a:pPr>
            <a:r>
              <a:rPr lang="en-US" sz="2000" dirty="0"/>
              <a:t>This procedure is repeated for each new node </a:t>
            </a:r>
            <a:r>
              <a:rPr lang="en-US" sz="2000" u="sng" dirty="0"/>
              <a:t>until a stopping criterion is met</a:t>
            </a:r>
            <a:r>
              <a:rPr lang="en-US" sz="2000" dirty="0"/>
              <a:t>, e.g., the specified maximum depth of the tree is reached. So a classification tree is a growing tree with nodes refining the information about the exogenous variables to classify an item in the database (lapse or no lapse). </a:t>
            </a:r>
            <a:endParaRPr lang="it-IT" sz="2000" dirty="0"/>
          </a:p>
        </p:txBody>
      </p:sp>
    </p:spTree>
    <p:extLst>
      <p:ext uri="{BB962C8B-B14F-4D97-AF65-F5344CB8AC3E}">
        <p14:creationId xmlns:p14="http://schemas.microsoft.com/office/powerpoint/2010/main" val="2156832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9038F033-9832-4F7A-88B3-2889CEC64D7A}"/>
              </a:ext>
            </a:extLst>
          </p:cNvPr>
          <p:cNvSpPr>
            <a:spLocks noGrp="1"/>
          </p:cNvSpPr>
          <p:nvPr>
            <p:ph idx="1"/>
          </p:nvPr>
        </p:nvSpPr>
        <p:spPr>
          <a:xfrm>
            <a:off x="218217" y="872836"/>
            <a:ext cx="8826030" cy="4617137"/>
          </a:xfrm>
        </p:spPr>
        <p:txBody>
          <a:bodyPr>
            <a:normAutofit/>
          </a:bodyPr>
          <a:lstStyle/>
          <a:p>
            <a:r>
              <a:rPr lang="en-US" sz="2000" dirty="0"/>
              <a:t>Each node is associated with a measure of </a:t>
            </a:r>
            <a:r>
              <a:rPr lang="en-US" sz="2000" i="1" dirty="0">
                <a:solidFill>
                  <a:srgbClr val="FF0000"/>
                </a:solidFill>
              </a:rPr>
              <a:t>Impurity</a:t>
            </a:r>
            <a:r>
              <a:rPr lang="en-US" sz="2000" dirty="0"/>
              <a:t>. Such a measure is high when the dataset representing the node contains observations belonging to different classes of the endogenous variable (</a:t>
            </a:r>
            <a:r>
              <a:rPr lang="en-US" sz="2000" i="1" dirty="0"/>
              <a:t>0</a:t>
            </a:r>
            <a:r>
              <a:rPr lang="en-US" sz="2000" dirty="0"/>
              <a:t> or </a:t>
            </a:r>
            <a:r>
              <a:rPr lang="en-US" sz="2000" i="1" dirty="0"/>
              <a:t>1</a:t>
            </a:r>
            <a:r>
              <a:rPr lang="en-US" sz="2000" dirty="0"/>
              <a:t>), and reaches its lowest value (zero) when the node only contains observations belonging to a single class. </a:t>
            </a:r>
          </a:p>
          <a:p>
            <a:r>
              <a:rPr lang="en-US" sz="2000" dirty="0"/>
              <a:t>We use the </a:t>
            </a:r>
            <a:r>
              <a:rPr lang="en-US" sz="2000" dirty="0">
                <a:solidFill>
                  <a:srgbClr val="FF0000"/>
                </a:solidFill>
              </a:rPr>
              <a:t>Gini impurity</a:t>
            </a:r>
            <a:r>
              <a:rPr lang="en-US" sz="2000" dirty="0"/>
              <a:t>. Given a node x, the Gini impurity for a binary classifier is</a:t>
            </a:r>
            <a:endParaRPr lang="it-IT" sz="2000" dirty="0"/>
          </a:p>
        </p:txBody>
      </p:sp>
      <p:pic>
        <p:nvPicPr>
          <p:cNvPr id="5" name="Immagine 4">
            <a:extLst>
              <a:ext uri="{FF2B5EF4-FFF2-40B4-BE49-F238E27FC236}">
                <a16:creationId xmlns:a16="http://schemas.microsoft.com/office/drawing/2014/main" id="{64C92CCA-C241-4AA4-80E4-B8E644745A6E}"/>
              </a:ext>
            </a:extLst>
          </p:cNvPr>
          <p:cNvPicPr>
            <a:picLocks noChangeAspect="1"/>
          </p:cNvPicPr>
          <p:nvPr/>
        </p:nvPicPr>
        <p:blipFill rotWithShape="1">
          <a:blip r:embed="rId2"/>
          <a:srcRect t="46851" b="37505"/>
          <a:stretch/>
        </p:blipFill>
        <p:spPr>
          <a:xfrm>
            <a:off x="595150" y="2614760"/>
            <a:ext cx="7796118" cy="510541"/>
          </a:xfrm>
          <a:prstGeom prst="rect">
            <a:avLst/>
          </a:prstGeom>
        </p:spPr>
      </p:pic>
      <p:sp>
        <p:nvSpPr>
          <p:cNvPr id="4" name="CasellaDiTesto 3">
            <a:extLst>
              <a:ext uri="{FF2B5EF4-FFF2-40B4-BE49-F238E27FC236}">
                <a16:creationId xmlns:a16="http://schemas.microsoft.com/office/drawing/2014/main" id="{EAA1DD01-86D5-4B35-A442-ECF04E47DB33}"/>
              </a:ext>
            </a:extLst>
          </p:cNvPr>
          <p:cNvSpPr txBox="1"/>
          <p:nvPr/>
        </p:nvSpPr>
        <p:spPr>
          <a:xfrm>
            <a:off x="423949" y="3215521"/>
            <a:ext cx="8091401" cy="2662267"/>
          </a:xfrm>
          <a:prstGeom prst="rect">
            <a:avLst/>
          </a:prstGeom>
          <a:noFill/>
        </p:spPr>
        <p:txBody>
          <a:bodyPr wrap="square" rtlCol="0">
            <a:spAutoFit/>
          </a:bodyPr>
          <a:lstStyle/>
          <a:p>
            <a:r>
              <a:rPr lang="en-US" sz="2000" dirty="0"/>
              <a:t>where              denotes the proportion of lapse observations contained in node </a:t>
            </a:r>
            <a:r>
              <a:rPr lang="en-US" sz="2000" i="1" dirty="0"/>
              <a:t>x</a:t>
            </a:r>
            <a:r>
              <a:rPr lang="en-US" sz="2000" dirty="0"/>
              <a:t>. </a:t>
            </a:r>
          </a:p>
          <a:p>
            <a:endParaRPr lang="en-US" sz="2000" dirty="0"/>
          </a:p>
          <a:p>
            <a:r>
              <a:rPr lang="en-US" sz="2000" dirty="0"/>
              <a:t>           can be interpreted as the probability of lapse in the node. </a:t>
            </a:r>
          </a:p>
          <a:p>
            <a:endParaRPr lang="en-US" sz="2000" dirty="0"/>
          </a:p>
          <a:p>
            <a:endParaRPr lang="en-US" sz="2000" dirty="0"/>
          </a:p>
          <a:p>
            <a:r>
              <a:rPr lang="en-US" sz="2000" dirty="0"/>
              <a:t>We aim to </a:t>
            </a:r>
            <a:r>
              <a:rPr lang="en-US" sz="2000" dirty="0">
                <a:solidFill>
                  <a:srgbClr val="FF0000"/>
                </a:solidFill>
              </a:rPr>
              <a:t>minimize</a:t>
            </a:r>
            <a:r>
              <a:rPr lang="en-US" sz="2000" dirty="0"/>
              <a:t> the Gini impurity.</a:t>
            </a:r>
          </a:p>
          <a:p>
            <a:br>
              <a:rPr lang="en-US" sz="1350" dirty="0"/>
            </a:br>
            <a:endParaRPr lang="en-US" sz="1350" dirty="0"/>
          </a:p>
        </p:txBody>
      </p:sp>
      <p:pic>
        <p:nvPicPr>
          <p:cNvPr id="7" name="Immagine 6">
            <a:extLst>
              <a:ext uri="{FF2B5EF4-FFF2-40B4-BE49-F238E27FC236}">
                <a16:creationId xmlns:a16="http://schemas.microsoft.com/office/drawing/2014/main" id="{70CBA15D-BAD5-41CE-B488-8BFAF9CFE9DE}"/>
              </a:ext>
            </a:extLst>
          </p:cNvPr>
          <p:cNvPicPr>
            <a:picLocks noChangeAspect="1"/>
          </p:cNvPicPr>
          <p:nvPr/>
        </p:nvPicPr>
        <p:blipFill rotWithShape="1">
          <a:blip r:embed="rId2"/>
          <a:srcRect l="46231" t="46852" r="48271" b="39718"/>
          <a:stretch/>
        </p:blipFill>
        <p:spPr>
          <a:xfrm>
            <a:off x="1298095" y="3125301"/>
            <a:ext cx="428625" cy="438269"/>
          </a:xfrm>
          <a:prstGeom prst="rect">
            <a:avLst/>
          </a:prstGeom>
        </p:spPr>
      </p:pic>
      <p:pic>
        <p:nvPicPr>
          <p:cNvPr id="8" name="Immagine 7">
            <a:extLst>
              <a:ext uri="{FF2B5EF4-FFF2-40B4-BE49-F238E27FC236}">
                <a16:creationId xmlns:a16="http://schemas.microsoft.com/office/drawing/2014/main" id="{7E09A67A-CFB1-45F3-A2BF-A51833FBC036}"/>
              </a:ext>
            </a:extLst>
          </p:cNvPr>
          <p:cNvPicPr>
            <a:picLocks noChangeAspect="1"/>
          </p:cNvPicPr>
          <p:nvPr/>
        </p:nvPicPr>
        <p:blipFill rotWithShape="1">
          <a:blip r:embed="rId2"/>
          <a:srcRect l="46231" t="46852" r="48271" b="39718"/>
          <a:stretch/>
        </p:blipFill>
        <p:spPr>
          <a:xfrm>
            <a:off x="595150" y="4108385"/>
            <a:ext cx="428625" cy="438269"/>
          </a:xfrm>
          <a:prstGeom prst="rect">
            <a:avLst/>
          </a:prstGeom>
        </p:spPr>
      </p:pic>
    </p:spTree>
    <p:extLst>
      <p:ext uri="{BB962C8B-B14F-4D97-AF65-F5344CB8AC3E}">
        <p14:creationId xmlns:p14="http://schemas.microsoft.com/office/powerpoint/2010/main" val="2025086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6032A0F5-9EF4-49F9-AF2F-57B1653EAAE0}"/>
              </a:ext>
            </a:extLst>
          </p:cNvPr>
          <p:cNvSpPr>
            <a:spLocks noGrp="1"/>
          </p:cNvSpPr>
          <p:nvPr>
            <p:ph idx="1"/>
          </p:nvPr>
        </p:nvSpPr>
        <p:spPr>
          <a:xfrm>
            <a:off x="437456" y="702600"/>
            <a:ext cx="8249343" cy="4280297"/>
          </a:xfrm>
        </p:spPr>
        <p:txBody>
          <a:bodyPr>
            <a:noAutofit/>
          </a:bodyPr>
          <a:lstStyle/>
          <a:p>
            <a:r>
              <a:rPr lang="en-US" sz="2000" dirty="0">
                <a:effectLst/>
              </a:rPr>
              <a:t>The feature (exogenous variable) and the binary rule that are used for the split at a node are defined through a search process that </a:t>
            </a:r>
            <a:r>
              <a:rPr lang="en-US" sz="2000" dirty="0">
                <a:solidFill>
                  <a:srgbClr val="FF0000"/>
                </a:solidFill>
                <a:effectLst/>
              </a:rPr>
              <a:t>maximizes the impurity decrease after the split</a:t>
            </a:r>
            <a:r>
              <a:rPr lang="en-US" sz="2000" dirty="0">
                <a:effectLst/>
              </a:rPr>
              <a:t>. </a:t>
            </a:r>
          </a:p>
          <a:p>
            <a:r>
              <a:rPr lang="en-US" sz="2000" dirty="0">
                <a:effectLst/>
              </a:rPr>
              <a:t>Given a split rule </a:t>
            </a:r>
            <a:r>
              <a:rPr lang="en-US" sz="2000" i="1" dirty="0">
                <a:effectLst/>
              </a:rPr>
              <a:t>r</a:t>
            </a:r>
            <a:r>
              <a:rPr lang="en-US" sz="2000" dirty="0">
                <a:effectLst/>
              </a:rPr>
              <a:t> that divides node </a:t>
            </a:r>
            <a:r>
              <a:rPr lang="en-US" sz="2000" i="1" dirty="0">
                <a:effectLst/>
              </a:rPr>
              <a:t>x</a:t>
            </a:r>
            <a:r>
              <a:rPr lang="en-US" sz="2000" dirty="0">
                <a:effectLst/>
              </a:rPr>
              <a:t> (observations of the dataset) into the nodes </a:t>
            </a:r>
            <a:r>
              <a:rPr lang="en-US" sz="2000" i="1" dirty="0" err="1">
                <a:effectLst/>
              </a:rPr>
              <a:t>xL</a:t>
            </a:r>
            <a:r>
              <a:rPr lang="en-US" sz="2000" dirty="0">
                <a:effectLst/>
              </a:rPr>
              <a:t> and </a:t>
            </a:r>
            <a:r>
              <a:rPr lang="en-US" sz="2000" i="1" dirty="0" err="1">
                <a:effectLst/>
              </a:rPr>
              <a:t>xR</a:t>
            </a:r>
            <a:r>
              <a:rPr lang="en-US" sz="2000" dirty="0">
                <a:effectLst/>
              </a:rPr>
              <a:t>,  we define the impurity decrease after the split as</a:t>
            </a:r>
          </a:p>
          <a:p>
            <a:pPr marL="0" indent="0">
              <a:buNone/>
            </a:pPr>
            <a:endParaRPr lang="en-US" sz="2000" dirty="0">
              <a:effectLst/>
            </a:endParaRPr>
          </a:p>
          <a:p>
            <a:pPr marL="0" indent="0">
              <a:buNone/>
            </a:pPr>
            <a:endParaRPr lang="en-US" sz="2000" dirty="0">
              <a:effectLst/>
            </a:endParaRPr>
          </a:p>
          <a:p>
            <a:pPr marL="0" indent="0">
              <a:buNone/>
            </a:pPr>
            <a:r>
              <a:rPr lang="en-US" sz="2000" dirty="0">
                <a:effectLst/>
              </a:rPr>
              <a:t>    where </a:t>
            </a:r>
            <a:r>
              <a:rPr lang="en-US" sz="2000" i="1" dirty="0" err="1">
                <a:effectLst/>
              </a:rPr>
              <a:t>pL</a:t>
            </a:r>
            <a:r>
              <a:rPr lang="en-US" sz="2000" dirty="0">
                <a:effectLst/>
              </a:rPr>
              <a:t> is the percentage of observations in </a:t>
            </a:r>
            <a:r>
              <a:rPr lang="en-US" sz="2000" i="1" dirty="0">
                <a:effectLst/>
              </a:rPr>
              <a:t>x</a:t>
            </a:r>
            <a:r>
              <a:rPr lang="en-US" sz="2000" dirty="0">
                <a:effectLst/>
              </a:rPr>
              <a:t> that after the split  belong to node </a:t>
            </a:r>
            <a:r>
              <a:rPr lang="en-US" sz="2000" i="1" dirty="0" err="1">
                <a:effectLst/>
              </a:rPr>
              <a:t>xL</a:t>
            </a:r>
            <a:r>
              <a:rPr lang="en-US" sz="2000" dirty="0">
                <a:effectLst/>
              </a:rPr>
              <a:t>.</a:t>
            </a:r>
          </a:p>
          <a:p>
            <a:r>
              <a:rPr lang="en-US" sz="2000" dirty="0">
                <a:effectLst/>
              </a:rPr>
              <a:t>The last nodes of the tree (the arrival point of the algorithm, i.e., the nodes that are not split anymore) are called </a:t>
            </a:r>
            <a:r>
              <a:rPr lang="en-US" sz="2000" i="1" dirty="0">
                <a:solidFill>
                  <a:srgbClr val="FF0000"/>
                </a:solidFill>
                <a:effectLst/>
              </a:rPr>
              <a:t>leaves</a:t>
            </a:r>
            <a:r>
              <a:rPr lang="en-US" sz="2000" dirty="0">
                <a:effectLst/>
              </a:rPr>
              <a:t>. </a:t>
            </a:r>
          </a:p>
          <a:p>
            <a:r>
              <a:rPr lang="en-US" sz="2000" dirty="0">
                <a:effectLst/>
              </a:rPr>
              <a:t>The leaves contain the estimation of the tree (in our case lapse or no lapse decision), which is given by the most recurrent class in that leaf: if more than 50% of the observations in the leaf are lapses, then the leaf is a lapse leaf, otherwise, it is a non-lapse leaf. </a:t>
            </a:r>
            <a:r>
              <a:rPr lang="en-US" sz="2000" u="sng" dirty="0">
                <a:effectLst/>
              </a:rPr>
              <a:t>We also get a probability of lapse for each leaf, given by the proportion of lapse observations in that leaf</a:t>
            </a:r>
            <a:r>
              <a:rPr lang="en-US" sz="2000" dirty="0">
                <a:effectLst/>
              </a:rPr>
              <a:t>.</a:t>
            </a:r>
            <a:endParaRPr lang="it-IT" sz="2000" dirty="0"/>
          </a:p>
        </p:txBody>
      </p:sp>
      <p:pic>
        <p:nvPicPr>
          <p:cNvPr id="5" name="Immagine 4">
            <a:extLst>
              <a:ext uri="{FF2B5EF4-FFF2-40B4-BE49-F238E27FC236}">
                <a16:creationId xmlns:a16="http://schemas.microsoft.com/office/drawing/2014/main" id="{B0E28904-0918-4752-9628-7032834A22E9}"/>
              </a:ext>
            </a:extLst>
          </p:cNvPr>
          <p:cNvPicPr>
            <a:picLocks noChangeAspect="1"/>
          </p:cNvPicPr>
          <p:nvPr/>
        </p:nvPicPr>
        <p:blipFill rotWithShape="1">
          <a:blip r:embed="rId2"/>
          <a:srcRect t="41392" r="7433" b="46541"/>
          <a:stretch/>
        </p:blipFill>
        <p:spPr>
          <a:xfrm>
            <a:off x="0" y="2520610"/>
            <a:ext cx="8621317" cy="414607"/>
          </a:xfrm>
          <a:prstGeom prst="rect">
            <a:avLst/>
          </a:prstGeom>
        </p:spPr>
      </p:pic>
    </p:spTree>
    <p:extLst>
      <p:ext uri="{BB962C8B-B14F-4D97-AF65-F5344CB8AC3E}">
        <p14:creationId xmlns:p14="http://schemas.microsoft.com/office/powerpoint/2010/main" val="2940169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2F948C16-37F9-4B9C-A4CA-38EA590492EF}"/>
              </a:ext>
            </a:extLst>
          </p:cNvPr>
          <p:cNvSpPr>
            <a:spLocks noGrp="1"/>
          </p:cNvSpPr>
          <p:nvPr>
            <p:ph idx="1"/>
          </p:nvPr>
        </p:nvSpPr>
        <p:spPr>
          <a:xfrm>
            <a:off x="274320" y="881149"/>
            <a:ext cx="8241030" cy="4608824"/>
          </a:xfrm>
        </p:spPr>
        <p:txBody>
          <a:bodyPr>
            <a:noAutofit/>
          </a:bodyPr>
          <a:lstStyle/>
          <a:p>
            <a:r>
              <a:rPr lang="en-US" sz="1600" dirty="0"/>
              <a:t> </a:t>
            </a:r>
            <a:r>
              <a:rPr lang="en-US" sz="2000" dirty="0">
                <a:solidFill>
                  <a:srgbClr val="FF0000"/>
                </a:solidFill>
              </a:rPr>
              <a:t>Bagging (Bootstrap Aggregation)</a:t>
            </a:r>
            <a:r>
              <a:rPr lang="en-US" sz="2000" dirty="0"/>
              <a:t> is used to reduce the variance of classification trees. </a:t>
            </a:r>
          </a:p>
          <a:p>
            <a:r>
              <a:rPr lang="en-US" sz="2000" dirty="0"/>
              <a:t>The methodology builds several datasets from the training </a:t>
            </a:r>
            <a:r>
              <a:rPr lang="en-US" sz="2000" dirty="0">
                <a:solidFill>
                  <a:schemeClr val="accent1">
                    <a:lumMod val="75000"/>
                  </a:schemeClr>
                </a:solidFill>
              </a:rPr>
              <a:t>set choosing randomly observations with re-entry</a:t>
            </a:r>
            <a:r>
              <a:rPr lang="en-US" sz="2000" dirty="0"/>
              <a:t> from the original dataset (statistical bootstrap). Each dataset is used to train a tree. As a result, we obtain an ensemble of trees-models and the final classifier is obtained averaging the predictions from the different trees yielding a more robust outcome than the one obtained from a single tree. </a:t>
            </a:r>
          </a:p>
          <a:p>
            <a:r>
              <a:rPr lang="en-US" sz="2000" dirty="0"/>
              <a:t>A </a:t>
            </a:r>
            <a:r>
              <a:rPr lang="en-US" sz="2000" dirty="0">
                <a:solidFill>
                  <a:srgbClr val="FF0000"/>
                </a:solidFill>
              </a:rPr>
              <a:t>RF classifier </a:t>
            </a:r>
            <a:r>
              <a:rPr lang="en-US" sz="2000" dirty="0"/>
              <a:t>is an extension of the bagging methodology. The approach considers random subsets of observations (each observation consisting of the twelve features) from the original dataset and it also </a:t>
            </a:r>
            <a:r>
              <a:rPr lang="en-US" sz="2000" dirty="0">
                <a:solidFill>
                  <a:schemeClr val="accent1">
                    <a:lumMod val="75000"/>
                  </a:schemeClr>
                </a:solidFill>
              </a:rPr>
              <a:t>randomly selects the features</a:t>
            </a:r>
            <a:r>
              <a:rPr lang="en-US" sz="2000" dirty="0"/>
              <a:t> rather than using all the features to construct each tree. </a:t>
            </a:r>
          </a:p>
          <a:p>
            <a:r>
              <a:rPr lang="en-US" sz="2000" u="sng" dirty="0"/>
              <a:t>The output of the RF classifier is the probability of observing a lapse</a:t>
            </a:r>
            <a:r>
              <a:rPr lang="en-US" sz="2000" dirty="0"/>
              <a:t>. This probability is computed </a:t>
            </a:r>
            <a:r>
              <a:rPr lang="en-US" sz="2000" dirty="0">
                <a:solidFill>
                  <a:srgbClr val="FF0000"/>
                </a:solidFill>
              </a:rPr>
              <a:t>averaging</a:t>
            </a:r>
            <a:r>
              <a:rPr lang="en-US" sz="2000" dirty="0"/>
              <a:t> the predictions of all the trees, i.e., the probability of lapse is the average of the lapse probabilities given by all the classification trees in the RF.</a:t>
            </a:r>
          </a:p>
        </p:txBody>
      </p:sp>
    </p:spTree>
    <p:extLst>
      <p:ext uri="{BB962C8B-B14F-4D97-AF65-F5344CB8AC3E}">
        <p14:creationId xmlns:p14="http://schemas.microsoft.com/office/powerpoint/2010/main" val="1594006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CB20EFA9-D91A-47FB-93CD-E3738A62B53B}"/>
              </a:ext>
            </a:extLst>
          </p:cNvPr>
          <p:cNvSpPr txBox="1"/>
          <p:nvPr/>
        </p:nvSpPr>
        <p:spPr>
          <a:xfrm>
            <a:off x="308889" y="88560"/>
            <a:ext cx="8488680" cy="5016758"/>
          </a:xfrm>
          <a:prstGeom prst="rect">
            <a:avLst/>
          </a:prstGeom>
          <a:noFill/>
        </p:spPr>
        <p:txBody>
          <a:bodyPr wrap="square" rtlCol="0">
            <a:spAutoFit/>
          </a:bodyPr>
          <a:lstStyle/>
          <a:p>
            <a:r>
              <a:rPr lang="en-US" sz="2000" dirty="0"/>
              <a:t>To calibrate the parameters of the RF we have to set a priori some </a:t>
            </a:r>
            <a:r>
              <a:rPr lang="en-US" sz="2000" dirty="0">
                <a:solidFill>
                  <a:srgbClr val="FF0000"/>
                </a:solidFill>
              </a:rPr>
              <a:t>hyper-parameters</a:t>
            </a:r>
            <a:r>
              <a:rPr lang="en-US" sz="2000" dirty="0"/>
              <a:t>. </a:t>
            </a:r>
          </a:p>
          <a:p>
            <a:endParaRPr lang="en-US" sz="2000" dirty="0"/>
          </a:p>
          <a:p>
            <a:r>
              <a:rPr lang="en-US" sz="2000" dirty="0"/>
              <a:t>The hyper-parameters are chosen evaluating the performance of the calibrated models on the validation set.</a:t>
            </a:r>
          </a:p>
          <a:p>
            <a:endParaRPr lang="en-US" sz="2000" dirty="0"/>
          </a:p>
          <a:p>
            <a:r>
              <a:rPr lang="en-US" sz="2000" dirty="0"/>
              <a:t>In our analysis we consider the following hyper-parameters:</a:t>
            </a:r>
          </a:p>
          <a:p>
            <a:pPr marL="214313" indent="-214313">
              <a:buFont typeface="Arial" panose="020B0604020202020204" pitchFamily="34" charset="0"/>
              <a:buChar char="•"/>
            </a:pPr>
            <a:r>
              <a:rPr lang="en-US" sz="2000" b="1" dirty="0"/>
              <a:t>maximum tree depth</a:t>
            </a:r>
            <a:r>
              <a:rPr lang="en-US" sz="2000" dirty="0"/>
              <a:t>: the maximum depth for a tree; </a:t>
            </a:r>
          </a:p>
          <a:p>
            <a:pPr marL="214313" indent="-214313">
              <a:buFont typeface="Arial" panose="020B0604020202020204" pitchFamily="34" charset="0"/>
              <a:buChar char="•"/>
            </a:pPr>
            <a:r>
              <a:rPr lang="en-US" sz="2000" b="1" dirty="0"/>
              <a:t>minimum leaf size</a:t>
            </a:r>
            <a:r>
              <a:rPr lang="en-US" sz="2000" dirty="0"/>
              <a:t>: the minimum number of observations contained in a leaf. A split will only be considered if the number of observations belonging to each child node will be higher than the threshold;</a:t>
            </a:r>
          </a:p>
          <a:p>
            <a:pPr marL="214313" indent="-214313">
              <a:buFont typeface="Arial" panose="020B0604020202020204" pitchFamily="34" charset="0"/>
              <a:buChar char="•"/>
            </a:pPr>
            <a:r>
              <a:rPr lang="en-US" sz="2000" b="1" dirty="0"/>
              <a:t>minimum decrease of impurity after a split</a:t>
            </a:r>
            <a:r>
              <a:rPr lang="en-US" sz="2000" dirty="0"/>
              <a:t>: a node is split if it generates an impurity decrease greater than or equal to the threshold;</a:t>
            </a:r>
          </a:p>
          <a:p>
            <a:pPr marL="214313" indent="-214313">
              <a:buFont typeface="Arial" panose="020B0604020202020204" pitchFamily="34" charset="0"/>
              <a:buChar char="•"/>
            </a:pPr>
            <a:r>
              <a:rPr lang="en-US" sz="2000" b="1" dirty="0"/>
              <a:t>minimum split size</a:t>
            </a:r>
            <a:r>
              <a:rPr lang="en-US" sz="2000" dirty="0"/>
              <a:t>: the minimum number of observations belonging to a node required to split it;</a:t>
            </a:r>
          </a:p>
          <a:p>
            <a:pPr marL="214313" indent="-214313">
              <a:buFont typeface="Arial" panose="020B0604020202020204" pitchFamily="34" charset="0"/>
              <a:buChar char="•"/>
            </a:pPr>
            <a:r>
              <a:rPr lang="en-US" sz="2000" b="1" dirty="0"/>
              <a:t>number of trees</a:t>
            </a:r>
            <a:r>
              <a:rPr lang="en-US" sz="2000" dirty="0"/>
              <a:t>: the number of trees in the forest.</a:t>
            </a:r>
          </a:p>
        </p:txBody>
      </p:sp>
    </p:spTree>
    <p:extLst>
      <p:ext uri="{BB962C8B-B14F-4D97-AF65-F5344CB8AC3E}">
        <p14:creationId xmlns:p14="http://schemas.microsoft.com/office/powerpoint/2010/main" val="1720868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B794F171-254B-4CF2-84E4-B2B963791516}"/>
              </a:ext>
            </a:extLst>
          </p:cNvPr>
          <p:cNvPicPr>
            <a:picLocks noGrp="1" noChangeAspect="1"/>
          </p:cNvPicPr>
          <p:nvPr>
            <p:ph idx="1"/>
          </p:nvPr>
        </p:nvPicPr>
        <p:blipFill>
          <a:blip r:embed="rId2"/>
          <a:stretch>
            <a:fillRect/>
          </a:stretch>
        </p:blipFill>
        <p:spPr>
          <a:xfrm>
            <a:off x="4837553" y="2828925"/>
            <a:ext cx="4142141" cy="2960547"/>
          </a:xfrm>
        </p:spPr>
      </p:pic>
      <p:pic>
        <p:nvPicPr>
          <p:cNvPr id="7" name="Immagine 6">
            <a:extLst>
              <a:ext uri="{FF2B5EF4-FFF2-40B4-BE49-F238E27FC236}">
                <a16:creationId xmlns:a16="http://schemas.microsoft.com/office/drawing/2014/main" id="{9ECA5924-D316-4818-A980-2327CBCF63F6}"/>
              </a:ext>
            </a:extLst>
          </p:cNvPr>
          <p:cNvPicPr>
            <a:picLocks noChangeAspect="1"/>
          </p:cNvPicPr>
          <p:nvPr/>
        </p:nvPicPr>
        <p:blipFill>
          <a:blip r:embed="rId3"/>
          <a:stretch>
            <a:fillRect/>
          </a:stretch>
        </p:blipFill>
        <p:spPr>
          <a:xfrm>
            <a:off x="0" y="2984429"/>
            <a:ext cx="4757148" cy="1493397"/>
          </a:xfrm>
          <a:prstGeom prst="rect">
            <a:avLst/>
          </a:prstGeom>
        </p:spPr>
      </p:pic>
      <p:sp>
        <p:nvSpPr>
          <p:cNvPr id="3" name="CasellaDiTesto 2">
            <a:extLst>
              <a:ext uri="{FF2B5EF4-FFF2-40B4-BE49-F238E27FC236}">
                <a16:creationId xmlns:a16="http://schemas.microsoft.com/office/drawing/2014/main" id="{77F1FB74-5579-4D88-8D7D-D6EFD99A60F0}"/>
              </a:ext>
            </a:extLst>
          </p:cNvPr>
          <p:cNvSpPr txBox="1"/>
          <p:nvPr/>
        </p:nvSpPr>
        <p:spPr>
          <a:xfrm>
            <a:off x="472488" y="592499"/>
            <a:ext cx="7484807" cy="1938992"/>
          </a:xfrm>
          <a:prstGeom prst="rect">
            <a:avLst/>
          </a:prstGeom>
          <a:noFill/>
        </p:spPr>
        <p:txBody>
          <a:bodyPr wrap="square" rtlCol="0">
            <a:spAutoFit/>
          </a:bodyPr>
          <a:lstStyle/>
          <a:p>
            <a:r>
              <a:rPr lang="en-US" sz="2000" dirty="0"/>
              <a:t>We split our dataset as follows: training set (70%), validation set (15%), test set (15%).</a:t>
            </a:r>
          </a:p>
          <a:p>
            <a:endParaRPr lang="en-US" sz="2000" dirty="0"/>
          </a:p>
          <a:p>
            <a:r>
              <a:rPr lang="en-US" sz="2000" dirty="0"/>
              <a:t>In the case of the logistic model, as it does not present hyper-parameters, the validation and test set are combined to evaluate the out of sample performance of the model.</a:t>
            </a:r>
            <a:endParaRPr lang="it-IT" sz="2000" dirty="0"/>
          </a:p>
        </p:txBody>
      </p:sp>
    </p:spTree>
    <p:extLst>
      <p:ext uri="{BB962C8B-B14F-4D97-AF65-F5344CB8AC3E}">
        <p14:creationId xmlns:p14="http://schemas.microsoft.com/office/powerpoint/2010/main" val="1878071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7AF01C-5C5D-44BB-9A1F-27FBC26931D0}"/>
              </a:ext>
            </a:extLst>
          </p:cNvPr>
          <p:cNvSpPr>
            <a:spLocks noGrp="1"/>
          </p:cNvSpPr>
          <p:nvPr>
            <p:ph type="title"/>
          </p:nvPr>
        </p:nvSpPr>
        <p:spPr/>
        <p:txBody>
          <a:bodyPr/>
          <a:lstStyle/>
          <a:p>
            <a:r>
              <a:rPr lang="it-IT" dirty="0"/>
              <a:t>1.5 Model </a:t>
            </a:r>
            <a:r>
              <a:rPr lang="it-IT" dirty="0" err="1"/>
              <a:t>Selection</a:t>
            </a:r>
            <a:endParaRPr lang="it-IT" dirty="0"/>
          </a:p>
        </p:txBody>
      </p:sp>
      <p:sp>
        <p:nvSpPr>
          <p:cNvPr id="3" name="CasellaDiTesto 2">
            <a:extLst>
              <a:ext uri="{FF2B5EF4-FFF2-40B4-BE49-F238E27FC236}">
                <a16:creationId xmlns:a16="http://schemas.microsoft.com/office/drawing/2014/main" id="{77F58DE0-26EA-4633-A3D1-9E32F9496429}"/>
              </a:ext>
            </a:extLst>
          </p:cNvPr>
          <p:cNvSpPr txBox="1"/>
          <p:nvPr/>
        </p:nvSpPr>
        <p:spPr>
          <a:xfrm>
            <a:off x="528289" y="1294939"/>
            <a:ext cx="7770827" cy="5563061"/>
          </a:xfrm>
          <a:prstGeom prst="rect">
            <a:avLst/>
          </a:prstGeom>
          <a:noFill/>
        </p:spPr>
        <p:txBody>
          <a:bodyPr wrap="square" rtlCol="0">
            <a:spAutoFit/>
          </a:bodyPr>
          <a:lstStyle/>
          <a:p>
            <a:pPr marL="214313" indent="-214313">
              <a:buFont typeface="Arial" panose="020B0604020202020204" pitchFamily="34" charset="0"/>
              <a:buChar char="•"/>
            </a:pPr>
            <a:r>
              <a:rPr lang="it-IT" dirty="0" err="1"/>
              <a:t>Accuracy</a:t>
            </a:r>
            <a:r>
              <a:rPr lang="it-IT" dirty="0"/>
              <a:t> (</a:t>
            </a:r>
            <a:r>
              <a:rPr lang="it-IT" dirty="0" err="1"/>
              <a:t>threshold</a:t>
            </a:r>
            <a:r>
              <a:rPr lang="it-IT" dirty="0"/>
              <a:t> 0.5 &amp; 0.75)</a:t>
            </a:r>
          </a:p>
          <a:p>
            <a:pPr marL="214313" indent="-214313">
              <a:buFont typeface="Arial" panose="020B0604020202020204" pitchFamily="34" charset="0"/>
              <a:buChar char="•"/>
            </a:pPr>
            <a:endParaRPr lang="it-IT" dirty="0"/>
          </a:p>
          <a:p>
            <a:pPr marL="214313" indent="-214313">
              <a:buFont typeface="Arial" panose="020B0604020202020204" pitchFamily="34" charset="0"/>
              <a:buChar char="•"/>
            </a:pPr>
            <a:endParaRPr lang="it-IT" dirty="0"/>
          </a:p>
          <a:p>
            <a:pPr marL="214313" indent="-214313">
              <a:buFont typeface="Arial" panose="020B0604020202020204" pitchFamily="34" charset="0"/>
              <a:buChar char="•"/>
            </a:pPr>
            <a:r>
              <a:rPr lang="it-IT" dirty="0"/>
              <a:t>ROC Curve and AUC</a:t>
            </a:r>
          </a:p>
          <a:p>
            <a:pPr marL="214313" indent="-214313">
              <a:buFont typeface="Arial" panose="020B0604020202020204" pitchFamily="34" charset="0"/>
              <a:buChar char="•"/>
            </a:pPr>
            <a:endParaRPr lang="it-IT" dirty="0"/>
          </a:p>
          <a:p>
            <a:pPr marL="214313" indent="-214313">
              <a:buFont typeface="Arial" panose="020B0604020202020204" pitchFamily="34" charset="0"/>
              <a:buChar char="•"/>
            </a:pPr>
            <a:endParaRPr lang="it-IT" dirty="0"/>
          </a:p>
          <a:p>
            <a:r>
              <a:rPr lang="en-US" dirty="0"/>
              <a:t>The </a:t>
            </a:r>
            <a:r>
              <a:rPr lang="en-US" i="1" dirty="0"/>
              <a:t>Receiver Operating Characteristic </a:t>
            </a:r>
            <a:r>
              <a:rPr lang="en-US" dirty="0"/>
              <a:t>(ROC) curve is built plotting the false positive rate (</a:t>
            </a:r>
            <a:r>
              <a:rPr lang="en-US" i="1" dirty="0"/>
              <a:t>FPR</a:t>
            </a:r>
            <a:r>
              <a:rPr lang="en-US" dirty="0"/>
              <a:t>) against the true positive rate (</a:t>
            </a:r>
            <a:r>
              <a:rPr lang="en-US" i="1" dirty="0"/>
              <a:t>TPR</a:t>
            </a:r>
            <a:r>
              <a:rPr lang="en-US" dirty="0"/>
              <a:t>), </a:t>
            </a:r>
            <a:r>
              <a:rPr lang="en-US" dirty="0">
                <a:solidFill>
                  <a:schemeClr val="accent1">
                    <a:lumMod val="75000"/>
                  </a:schemeClr>
                </a:solidFill>
              </a:rPr>
              <a:t>moving the threshold from 0 to 1</a:t>
            </a:r>
            <a:r>
              <a:rPr lang="en-US" dirty="0"/>
              <a:t>. </a:t>
            </a:r>
          </a:p>
          <a:p>
            <a:r>
              <a:rPr lang="en-US" dirty="0"/>
              <a:t>The ROC curve illustrates the predictive ability of a binary classifier, visualizing the trade-off between TPR and FPR, and thus suggesting an optimal threshold that minimizes the misclassification error.</a:t>
            </a:r>
          </a:p>
          <a:p>
            <a:pPr marL="214313" indent="-214313">
              <a:buFont typeface="Arial" panose="020B0604020202020204" pitchFamily="34" charset="0"/>
              <a:buChar char="•"/>
            </a:pPr>
            <a:r>
              <a:rPr lang="en-US" dirty="0"/>
              <a:t>PR Curve and AUPR</a:t>
            </a:r>
          </a:p>
          <a:p>
            <a:r>
              <a:rPr lang="en-US" dirty="0"/>
              <a:t>The </a:t>
            </a:r>
            <a:r>
              <a:rPr lang="en-US" i="1" dirty="0"/>
              <a:t>Precision Recall </a:t>
            </a:r>
            <a:r>
              <a:rPr lang="en-US" dirty="0"/>
              <a:t>(PR) curve is obtained by plotting the </a:t>
            </a:r>
            <a:r>
              <a:rPr lang="en-US" i="1" dirty="0"/>
              <a:t>Precision </a:t>
            </a:r>
            <a:r>
              <a:rPr lang="en-US" dirty="0"/>
              <a:t>(the percentage of observations classified as positive that are indeed positive) against the </a:t>
            </a:r>
            <a:r>
              <a:rPr lang="en-US" i="1" dirty="0"/>
              <a:t>Recall </a:t>
            </a:r>
            <a:r>
              <a:rPr lang="en-US" dirty="0"/>
              <a:t>(the percentage of positive observations classified as positive) as the threshold defining the classifier output varies from </a:t>
            </a:r>
            <a:r>
              <a:rPr lang="en-US" i="1" dirty="0"/>
              <a:t>0 </a:t>
            </a:r>
            <a:r>
              <a:rPr lang="en-US" dirty="0"/>
              <a:t>to </a:t>
            </a:r>
            <a:r>
              <a:rPr lang="en-US" i="1" dirty="0"/>
              <a:t>1</a:t>
            </a:r>
            <a:r>
              <a:rPr lang="en-US" dirty="0"/>
              <a:t>.</a:t>
            </a:r>
          </a:p>
          <a:p>
            <a:r>
              <a:rPr lang="en-US" dirty="0"/>
              <a:t>The </a:t>
            </a:r>
            <a:r>
              <a:rPr lang="en-US" i="1" dirty="0"/>
              <a:t>Area Under PR curve</a:t>
            </a:r>
            <a:r>
              <a:rPr lang="en-US" dirty="0"/>
              <a:t> (AUPR) is the integral below the PR curve. </a:t>
            </a:r>
            <a:endParaRPr lang="it-IT" dirty="0"/>
          </a:p>
          <a:p>
            <a:endParaRPr lang="it-IT" dirty="0"/>
          </a:p>
        </p:txBody>
      </p:sp>
      <p:pic>
        <p:nvPicPr>
          <p:cNvPr id="6" name="Immagine 5">
            <a:extLst>
              <a:ext uri="{FF2B5EF4-FFF2-40B4-BE49-F238E27FC236}">
                <a16:creationId xmlns:a16="http://schemas.microsoft.com/office/drawing/2014/main" id="{3BBB695E-8E0F-4261-AE4C-4476CE91006A}"/>
              </a:ext>
            </a:extLst>
          </p:cNvPr>
          <p:cNvPicPr>
            <a:picLocks noChangeAspect="1"/>
          </p:cNvPicPr>
          <p:nvPr/>
        </p:nvPicPr>
        <p:blipFill rotWithShape="1">
          <a:blip r:embed="rId2"/>
          <a:srcRect l="26845" t="19530" r="29647" b="68229"/>
          <a:stretch/>
        </p:blipFill>
        <p:spPr>
          <a:xfrm>
            <a:off x="3244241" y="2136505"/>
            <a:ext cx="3167216" cy="508819"/>
          </a:xfrm>
          <a:prstGeom prst="rect">
            <a:avLst/>
          </a:prstGeom>
        </p:spPr>
      </p:pic>
      <p:pic>
        <p:nvPicPr>
          <p:cNvPr id="5" name="Segnaposto contenuto 4">
            <a:extLst>
              <a:ext uri="{FF2B5EF4-FFF2-40B4-BE49-F238E27FC236}">
                <a16:creationId xmlns:a16="http://schemas.microsoft.com/office/drawing/2014/main" id="{EB1B24FA-6B06-4BB5-8FB6-3C923E8D03E4}"/>
              </a:ext>
            </a:extLst>
          </p:cNvPr>
          <p:cNvPicPr>
            <a:picLocks noGrp="1" noChangeAspect="1"/>
          </p:cNvPicPr>
          <p:nvPr>
            <p:ph idx="1"/>
          </p:nvPr>
        </p:nvPicPr>
        <p:blipFill rotWithShape="1">
          <a:blip r:embed="rId3"/>
          <a:srcRect l="29536" t="15890" r="33443" b="67163"/>
          <a:stretch/>
        </p:blipFill>
        <p:spPr>
          <a:xfrm>
            <a:off x="3933927" y="1294939"/>
            <a:ext cx="2654711" cy="553064"/>
          </a:xfrm>
        </p:spPr>
      </p:pic>
    </p:spTree>
    <p:extLst>
      <p:ext uri="{BB962C8B-B14F-4D97-AF65-F5344CB8AC3E}">
        <p14:creationId xmlns:p14="http://schemas.microsoft.com/office/powerpoint/2010/main" val="3669452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552A5F6A-B72B-49CA-87C4-31C2EBAD73B9}"/>
              </a:ext>
            </a:extLst>
          </p:cNvPr>
          <p:cNvPicPr>
            <a:picLocks noChangeAspect="1"/>
          </p:cNvPicPr>
          <p:nvPr/>
        </p:nvPicPr>
        <p:blipFill>
          <a:blip r:embed="rId2"/>
          <a:stretch>
            <a:fillRect/>
          </a:stretch>
        </p:blipFill>
        <p:spPr>
          <a:xfrm>
            <a:off x="1675840" y="1012653"/>
            <a:ext cx="5610786" cy="2225227"/>
          </a:xfrm>
          <a:prstGeom prst="rect">
            <a:avLst/>
          </a:prstGeom>
        </p:spPr>
      </p:pic>
      <p:pic>
        <p:nvPicPr>
          <p:cNvPr id="7" name="Immagine 6">
            <a:extLst>
              <a:ext uri="{FF2B5EF4-FFF2-40B4-BE49-F238E27FC236}">
                <a16:creationId xmlns:a16="http://schemas.microsoft.com/office/drawing/2014/main" id="{CB4984DC-0EF5-4776-A68A-A75170A02026}"/>
              </a:ext>
            </a:extLst>
          </p:cNvPr>
          <p:cNvPicPr>
            <a:picLocks noChangeAspect="1"/>
          </p:cNvPicPr>
          <p:nvPr/>
        </p:nvPicPr>
        <p:blipFill>
          <a:blip r:embed="rId3"/>
          <a:stretch>
            <a:fillRect/>
          </a:stretch>
        </p:blipFill>
        <p:spPr>
          <a:xfrm>
            <a:off x="1675840" y="3429000"/>
            <a:ext cx="6275237" cy="2248840"/>
          </a:xfrm>
          <a:prstGeom prst="rect">
            <a:avLst/>
          </a:prstGeom>
        </p:spPr>
      </p:pic>
      <p:pic>
        <p:nvPicPr>
          <p:cNvPr id="6" name="Immagine 5">
            <a:extLst>
              <a:ext uri="{FF2B5EF4-FFF2-40B4-BE49-F238E27FC236}">
                <a16:creationId xmlns:a16="http://schemas.microsoft.com/office/drawing/2014/main" id="{6BFAE090-9E1A-4A3F-AE3D-713E2EC7BB70}"/>
              </a:ext>
            </a:extLst>
          </p:cNvPr>
          <p:cNvPicPr>
            <a:picLocks noChangeAspect="1"/>
          </p:cNvPicPr>
          <p:nvPr/>
        </p:nvPicPr>
        <p:blipFill rotWithShape="1">
          <a:blip r:embed="rId2"/>
          <a:srcRect b="90659"/>
          <a:stretch/>
        </p:blipFill>
        <p:spPr>
          <a:xfrm>
            <a:off x="1675840" y="2619887"/>
            <a:ext cx="5610786" cy="207848"/>
          </a:xfrm>
          <a:prstGeom prst="rect">
            <a:avLst/>
          </a:prstGeom>
        </p:spPr>
      </p:pic>
      <p:pic>
        <p:nvPicPr>
          <p:cNvPr id="8" name="Immagine 7">
            <a:extLst>
              <a:ext uri="{FF2B5EF4-FFF2-40B4-BE49-F238E27FC236}">
                <a16:creationId xmlns:a16="http://schemas.microsoft.com/office/drawing/2014/main" id="{D6D9FCFC-44CA-4706-897C-8AC8287AAF8C}"/>
              </a:ext>
            </a:extLst>
          </p:cNvPr>
          <p:cNvPicPr>
            <a:picLocks noChangeAspect="1"/>
          </p:cNvPicPr>
          <p:nvPr/>
        </p:nvPicPr>
        <p:blipFill rotWithShape="1">
          <a:blip r:embed="rId2"/>
          <a:srcRect b="90659"/>
          <a:stretch/>
        </p:blipFill>
        <p:spPr>
          <a:xfrm>
            <a:off x="1857374" y="5030744"/>
            <a:ext cx="5610786" cy="207848"/>
          </a:xfrm>
          <a:prstGeom prst="rect">
            <a:avLst/>
          </a:prstGeom>
        </p:spPr>
      </p:pic>
      <p:sp>
        <p:nvSpPr>
          <p:cNvPr id="2" name="Rettangolo 1">
            <a:extLst>
              <a:ext uri="{FF2B5EF4-FFF2-40B4-BE49-F238E27FC236}">
                <a16:creationId xmlns:a16="http://schemas.microsoft.com/office/drawing/2014/main" id="{5E904BF1-A8C2-473C-BEEE-6BCBDF98A8D5}"/>
              </a:ext>
            </a:extLst>
          </p:cNvPr>
          <p:cNvSpPr/>
          <p:nvPr/>
        </p:nvSpPr>
        <p:spPr>
          <a:xfrm>
            <a:off x="2233569" y="5418763"/>
            <a:ext cx="88085" cy="163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ttangolo 9">
            <a:extLst>
              <a:ext uri="{FF2B5EF4-FFF2-40B4-BE49-F238E27FC236}">
                <a16:creationId xmlns:a16="http://schemas.microsoft.com/office/drawing/2014/main" id="{3AADC8B8-8567-4913-BE50-8B4BC90D049B}"/>
              </a:ext>
            </a:extLst>
          </p:cNvPr>
          <p:cNvSpPr/>
          <p:nvPr/>
        </p:nvSpPr>
        <p:spPr>
          <a:xfrm>
            <a:off x="2228326" y="3046575"/>
            <a:ext cx="88085" cy="163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611839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57E830-E090-0C4A-B521-E9E829E0AD35}"/>
              </a:ext>
            </a:extLst>
          </p:cNvPr>
          <p:cNvSpPr>
            <a:spLocks noGrp="1"/>
          </p:cNvSpPr>
          <p:nvPr>
            <p:ph type="title"/>
          </p:nvPr>
        </p:nvSpPr>
        <p:spPr/>
        <p:txBody>
          <a:bodyPr/>
          <a:lstStyle/>
          <a:p>
            <a:r>
              <a:rPr lang="it-IT" dirty="0" err="1"/>
              <a:t>Outline</a:t>
            </a:r>
            <a:r>
              <a:rPr lang="it-IT" dirty="0"/>
              <a:t>:</a:t>
            </a:r>
          </a:p>
        </p:txBody>
      </p:sp>
      <p:sp>
        <p:nvSpPr>
          <p:cNvPr id="3" name="Segnaposto contenuto 2">
            <a:extLst>
              <a:ext uri="{FF2B5EF4-FFF2-40B4-BE49-F238E27FC236}">
                <a16:creationId xmlns:a16="http://schemas.microsoft.com/office/drawing/2014/main" id="{6BCC4E0B-1EC5-FA45-9C47-2B4F398F8D2E}"/>
              </a:ext>
            </a:extLst>
          </p:cNvPr>
          <p:cNvSpPr>
            <a:spLocks noGrp="1"/>
          </p:cNvSpPr>
          <p:nvPr>
            <p:ph idx="1"/>
          </p:nvPr>
        </p:nvSpPr>
        <p:spPr/>
        <p:txBody>
          <a:bodyPr/>
          <a:lstStyle/>
          <a:p>
            <a:pPr marL="514350" indent="-514350">
              <a:buAutoNum type="arabicPeriod"/>
            </a:pPr>
            <a:r>
              <a:rPr lang="en-US" i="1" dirty="0"/>
              <a:t>A Machine Learning Model for Lapse Prediction in Life Insurance Contracts</a:t>
            </a:r>
            <a:r>
              <a:rPr lang="it-IT" i="1" dirty="0"/>
              <a:t> </a:t>
            </a:r>
            <a:r>
              <a:rPr lang="it-IT" dirty="0"/>
              <a:t>by Azzone, Barucci, </a:t>
            </a:r>
            <a:r>
              <a:rPr lang="it-IT" dirty="0" err="1"/>
              <a:t>Giuffra</a:t>
            </a:r>
            <a:r>
              <a:rPr lang="it-IT" dirty="0"/>
              <a:t>, Marazzina.</a:t>
            </a:r>
          </a:p>
          <a:p>
            <a:pPr marL="514350" indent="-514350">
              <a:buAutoNum type="arabicPeriod"/>
            </a:pPr>
            <a:r>
              <a:rPr lang="it-IT" i="1" dirty="0"/>
              <a:t>New </a:t>
            </a:r>
            <a:r>
              <a:rPr lang="it-IT" i="1" dirty="0" err="1"/>
              <a:t>methods</a:t>
            </a:r>
            <a:r>
              <a:rPr lang="it-IT" i="1" dirty="0"/>
              <a:t> of customer </a:t>
            </a:r>
            <a:r>
              <a:rPr lang="it-IT" i="1" dirty="0" err="1"/>
              <a:t>segmentation</a:t>
            </a:r>
            <a:r>
              <a:rPr lang="it-IT" i="1" dirty="0"/>
              <a:t> and </a:t>
            </a:r>
            <a:r>
              <a:rPr lang="it-IT" i="1" dirty="0" err="1"/>
              <a:t>individual</a:t>
            </a:r>
            <a:r>
              <a:rPr lang="it-IT" i="1" dirty="0"/>
              <a:t> credit </a:t>
            </a:r>
            <a:r>
              <a:rPr lang="it-IT" i="1" dirty="0" err="1"/>
              <a:t>evaluation</a:t>
            </a:r>
            <a:r>
              <a:rPr lang="it-IT" i="1" dirty="0"/>
              <a:t> </a:t>
            </a:r>
            <a:r>
              <a:rPr lang="it-IT" i="1" dirty="0" err="1"/>
              <a:t>based</a:t>
            </a:r>
            <a:r>
              <a:rPr lang="it-IT" i="1" dirty="0"/>
              <a:t> on machine learning </a:t>
            </a:r>
            <a:r>
              <a:rPr lang="it-IT" dirty="0"/>
              <a:t>by </a:t>
            </a:r>
            <a:r>
              <a:rPr lang="it-IT" dirty="0" err="1"/>
              <a:t>Yuping</a:t>
            </a:r>
            <a:r>
              <a:rPr lang="it-IT" dirty="0"/>
              <a:t>, </a:t>
            </a:r>
            <a:r>
              <a:rPr lang="it-IT" dirty="0" err="1"/>
              <a:t>Guanyu</a:t>
            </a:r>
            <a:r>
              <a:rPr lang="it-IT" dirty="0"/>
              <a:t>, </a:t>
            </a:r>
            <a:r>
              <a:rPr lang="it-IT" dirty="0" err="1"/>
              <a:t>Jikova</a:t>
            </a:r>
            <a:r>
              <a:rPr lang="it-IT" dirty="0"/>
              <a:t>, </a:t>
            </a:r>
            <a:r>
              <a:rPr lang="it-IT" dirty="0" err="1"/>
              <a:t>Weisl</a:t>
            </a:r>
            <a:endParaRPr lang="it-IT" dirty="0"/>
          </a:p>
          <a:p>
            <a:pPr marL="514350" indent="-514350">
              <a:buAutoNum type="arabicPeriod"/>
            </a:pPr>
            <a:r>
              <a:rPr lang="it-IT" i="1" dirty="0"/>
              <a:t>Marketing </a:t>
            </a:r>
            <a:r>
              <a:rPr lang="it-IT" i="1" dirty="0" err="1"/>
              <a:t>segmentation</a:t>
            </a:r>
            <a:r>
              <a:rPr lang="it-IT" i="1" dirty="0"/>
              <a:t> </a:t>
            </a:r>
            <a:r>
              <a:rPr lang="it-IT" i="1" dirty="0" err="1"/>
              <a:t>through</a:t>
            </a:r>
            <a:r>
              <a:rPr lang="it-IT" i="1" dirty="0"/>
              <a:t> machine learning models </a:t>
            </a:r>
            <a:r>
              <a:rPr lang="it-IT" dirty="0"/>
              <a:t>by </a:t>
            </a:r>
            <a:r>
              <a:rPr lang="it-IT" dirty="0" err="1"/>
              <a:t>Florez</a:t>
            </a:r>
            <a:r>
              <a:rPr lang="it-IT" dirty="0"/>
              <a:t>-Lopez and Ramon-Jeronimo</a:t>
            </a:r>
          </a:p>
          <a:p>
            <a:pPr marL="514350" indent="-514350">
              <a:buAutoNum type="arabicPeriod"/>
            </a:pPr>
            <a:endParaRPr lang="it-IT" dirty="0"/>
          </a:p>
          <a:p>
            <a:pPr marL="514350" indent="-514350">
              <a:buAutoNum type="arabicPeriod"/>
            </a:pPr>
            <a:endParaRPr lang="it-IT" altLang="it-IT" sz="800" dirty="0">
              <a:latin typeface="Baskerville Old Face" panose="02020602080505020303" pitchFamily="18" charset="0"/>
            </a:endParaRPr>
          </a:p>
          <a:p>
            <a:pPr marL="0" indent="0">
              <a:buNone/>
            </a:pPr>
            <a:endParaRPr lang="it-IT" dirty="0"/>
          </a:p>
        </p:txBody>
      </p:sp>
    </p:spTree>
    <p:extLst>
      <p:ext uri="{BB962C8B-B14F-4D97-AF65-F5344CB8AC3E}">
        <p14:creationId xmlns:p14="http://schemas.microsoft.com/office/powerpoint/2010/main" val="2093630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009A2394-7413-480D-9B13-311CE03E842B}"/>
              </a:ext>
            </a:extLst>
          </p:cNvPr>
          <p:cNvPicPr>
            <a:picLocks noChangeAspect="1"/>
          </p:cNvPicPr>
          <p:nvPr/>
        </p:nvPicPr>
        <p:blipFill>
          <a:blip r:embed="rId2"/>
          <a:stretch>
            <a:fillRect/>
          </a:stretch>
        </p:blipFill>
        <p:spPr>
          <a:xfrm>
            <a:off x="628650" y="1028895"/>
            <a:ext cx="3487399" cy="2621562"/>
          </a:xfrm>
          <a:prstGeom prst="rect">
            <a:avLst/>
          </a:prstGeom>
        </p:spPr>
      </p:pic>
      <p:pic>
        <p:nvPicPr>
          <p:cNvPr id="7" name="Immagine 6">
            <a:extLst>
              <a:ext uri="{FF2B5EF4-FFF2-40B4-BE49-F238E27FC236}">
                <a16:creationId xmlns:a16="http://schemas.microsoft.com/office/drawing/2014/main" id="{4687ABD3-E087-4689-B447-B02471B83981}"/>
              </a:ext>
            </a:extLst>
          </p:cNvPr>
          <p:cNvPicPr>
            <a:picLocks noChangeAspect="1"/>
          </p:cNvPicPr>
          <p:nvPr/>
        </p:nvPicPr>
        <p:blipFill>
          <a:blip r:embed="rId3"/>
          <a:stretch>
            <a:fillRect/>
          </a:stretch>
        </p:blipFill>
        <p:spPr>
          <a:xfrm>
            <a:off x="4511529" y="2769595"/>
            <a:ext cx="3488546" cy="2785862"/>
          </a:xfrm>
          <a:prstGeom prst="rect">
            <a:avLst/>
          </a:prstGeom>
        </p:spPr>
      </p:pic>
    </p:spTree>
    <p:extLst>
      <p:ext uri="{BB962C8B-B14F-4D97-AF65-F5344CB8AC3E}">
        <p14:creationId xmlns:p14="http://schemas.microsoft.com/office/powerpoint/2010/main" val="1464691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0CDF033A-A5C3-442D-BC54-367C555E19BC}"/>
              </a:ext>
            </a:extLst>
          </p:cNvPr>
          <p:cNvPicPr>
            <a:picLocks noChangeAspect="1"/>
          </p:cNvPicPr>
          <p:nvPr/>
        </p:nvPicPr>
        <p:blipFill>
          <a:blip r:embed="rId2"/>
          <a:stretch>
            <a:fillRect/>
          </a:stretch>
        </p:blipFill>
        <p:spPr>
          <a:xfrm>
            <a:off x="279144" y="1131094"/>
            <a:ext cx="3328212" cy="2619375"/>
          </a:xfrm>
          <a:prstGeom prst="rect">
            <a:avLst/>
          </a:prstGeom>
        </p:spPr>
      </p:pic>
      <p:pic>
        <p:nvPicPr>
          <p:cNvPr id="7" name="Immagine 6">
            <a:extLst>
              <a:ext uri="{FF2B5EF4-FFF2-40B4-BE49-F238E27FC236}">
                <a16:creationId xmlns:a16="http://schemas.microsoft.com/office/drawing/2014/main" id="{631D08F4-ABC7-4D69-AD24-A38E7A86EE80}"/>
              </a:ext>
            </a:extLst>
          </p:cNvPr>
          <p:cNvPicPr>
            <a:picLocks noChangeAspect="1"/>
          </p:cNvPicPr>
          <p:nvPr/>
        </p:nvPicPr>
        <p:blipFill>
          <a:blip r:embed="rId3"/>
          <a:stretch>
            <a:fillRect/>
          </a:stretch>
        </p:blipFill>
        <p:spPr>
          <a:xfrm>
            <a:off x="4501101" y="2790885"/>
            <a:ext cx="3721356" cy="2800290"/>
          </a:xfrm>
          <a:prstGeom prst="rect">
            <a:avLst/>
          </a:prstGeom>
        </p:spPr>
      </p:pic>
    </p:spTree>
    <p:extLst>
      <p:ext uri="{BB962C8B-B14F-4D97-AF65-F5344CB8AC3E}">
        <p14:creationId xmlns:p14="http://schemas.microsoft.com/office/powerpoint/2010/main" val="1676604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AB797E-8BE8-4476-9D52-9F57BE1D2DAD}"/>
              </a:ext>
            </a:extLst>
          </p:cNvPr>
          <p:cNvSpPr>
            <a:spLocks noGrp="1"/>
          </p:cNvSpPr>
          <p:nvPr>
            <p:ph type="title"/>
          </p:nvPr>
        </p:nvSpPr>
        <p:spPr/>
        <p:txBody>
          <a:bodyPr/>
          <a:lstStyle/>
          <a:p>
            <a:r>
              <a:rPr lang="it-IT" dirty="0"/>
              <a:t>1.6 </a:t>
            </a:r>
            <a:r>
              <a:rPr lang="it-IT" dirty="0" err="1"/>
              <a:t>Interpretability</a:t>
            </a:r>
            <a:endParaRPr lang="it-IT" dirty="0"/>
          </a:p>
        </p:txBody>
      </p:sp>
      <p:sp>
        <p:nvSpPr>
          <p:cNvPr id="4" name="Segnaposto contenuto 3">
            <a:extLst>
              <a:ext uri="{FF2B5EF4-FFF2-40B4-BE49-F238E27FC236}">
                <a16:creationId xmlns:a16="http://schemas.microsoft.com/office/drawing/2014/main" id="{656BC2B9-1817-4F2D-8CCD-5964BCE04B30}"/>
              </a:ext>
            </a:extLst>
          </p:cNvPr>
          <p:cNvSpPr>
            <a:spLocks noGrp="1"/>
          </p:cNvSpPr>
          <p:nvPr>
            <p:ph idx="1"/>
          </p:nvPr>
        </p:nvSpPr>
        <p:spPr>
          <a:xfrm>
            <a:off x="628650" y="1290366"/>
            <a:ext cx="7886700" cy="4351338"/>
          </a:xfrm>
        </p:spPr>
        <p:txBody>
          <a:bodyPr>
            <a:normAutofit/>
          </a:bodyPr>
          <a:lstStyle/>
          <a:p>
            <a:pPr marL="0" indent="0">
              <a:buNone/>
            </a:pPr>
            <a:r>
              <a:rPr lang="it-IT" b="1" dirty="0"/>
              <a:t>Local </a:t>
            </a:r>
            <a:r>
              <a:rPr lang="it-IT" b="1" dirty="0" err="1"/>
              <a:t>Interpretability</a:t>
            </a:r>
            <a:r>
              <a:rPr lang="it-IT" b="1" dirty="0"/>
              <a:t> </a:t>
            </a:r>
          </a:p>
          <a:p>
            <a:r>
              <a:rPr lang="en-US" sz="2000" dirty="0"/>
              <a:t>The </a:t>
            </a:r>
            <a:r>
              <a:rPr lang="en-US" sz="2000" dirty="0">
                <a:solidFill>
                  <a:srgbClr val="FF0000"/>
                </a:solidFill>
              </a:rPr>
              <a:t>SHAP</a:t>
            </a:r>
            <a:r>
              <a:rPr lang="en-US" sz="2000" dirty="0"/>
              <a:t> (</a:t>
            </a:r>
            <a:r>
              <a:rPr lang="en-US" sz="2000" dirty="0" err="1"/>
              <a:t>SHapley</a:t>
            </a:r>
            <a:r>
              <a:rPr lang="en-US" sz="2000" dirty="0"/>
              <a:t> Additive </a:t>
            </a:r>
            <a:r>
              <a:rPr lang="en-US" sz="2000" dirty="0" err="1"/>
              <a:t>exPlanations</a:t>
            </a:r>
            <a:r>
              <a:rPr lang="en-US" sz="2000" dirty="0"/>
              <a:t>) method allows us to capture the impact of the different variables/features on the ML classifier output. The method borrows from cooperative game theory and consists in the calculation of SHAP value, which represents a measure of the importance of a feature. </a:t>
            </a:r>
          </a:p>
          <a:p>
            <a:r>
              <a:rPr lang="en-US" sz="2000" dirty="0"/>
              <a:t>More precisely, </a:t>
            </a:r>
            <a:r>
              <a:rPr lang="en-US" sz="2000" u="sng" dirty="0"/>
              <a:t>the SHAP value of a feature measures how much it contributes</a:t>
            </a:r>
            <a:r>
              <a:rPr lang="en-US" sz="2000" dirty="0"/>
              <a:t>, either positively or negatively, to the classifier prediction.</a:t>
            </a:r>
          </a:p>
          <a:p>
            <a:r>
              <a:rPr lang="en-US" sz="2000" dirty="0"/>
              <a:t>The goal of the SHAP method is to explain a prediction computing the contribution of each feature to the prediction itself. The method shows the </a:t>
            </a:r>
            <a:r>
              <a:rPr lang="en-US" sz="2000" dirty="0">
                <a:solidFill>
                  <a:srgbClr val="FF0000"/>
                </a:solidFill>
              </a:rPr>
              <a:t>contribution of each feature to push the model output from the base value </a:t>
            </a:r>
            <a:r>
              <a:rPr lang="en-US" sz="2000" dirty="0"/>
              <a:t>(the average model output over the training dataset)  </a:t>
            </a:r>
            <a:r>
              <a:rPr lang="en-US" sz="2000" dirty="0">
                <a:solidFill>
                  <a:srgbClr val="FF0000"/>
                </a:solidFill>
              </a:rPr>
              <a:t>to the model output associated with the observation</a:t>
            </a:r>
            <a:r>
              <a:rPr lang="en-US" sz="2000" dirty="0"/>
              <a:t>.</a:t>
            </a:r>
          </a:p>
        </p:txBody>
      </p:sp>
    </p:spTree>
    <p:extLst>
      <p:ext uri="{BB962C8B-B14F-4D97-AF65-F5344CB8AC3E}">
        <p14:creationId xmlns:p14="http://schemas.microsoft.com/office/powerpoint/2010/main" val="3423021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EE79E4-8448-4834-93E0-EA9FA50447F6}"/>
              </a:ext>
            </a:extLst>
          </p:cNvPr>
          <p:cNvSpPr>
            <a:spLocks noGrp="1"/>
          </p:cNvSpPr>
          <p:nvPr>
            <p:ph type="title"/>
          </p:nvPr>
        </p:nvSpPr>
        <p:spPr/>
        <p:txBody>
          <a:bodyPr/>
          <a:lstStyle/>
          <a:p>
            <a:r>
              <a:rPr lang="it-IT" dirty="0"/>
              <a:t>Local </a:t>
            </a:r>
            <a:r>
              <a:rPr lang="it-IT" dirty="0" err="1"/>
              <a:t>Interpretability</a:t>
            </a:r>
            <a:endParaRPr lang="it-IT" dirty="0"/>
          </a:p>
        </p:txBody>
      </p:sp>
      <p:pic>
        <p:nvPicPr>
          <p:cNvPr id="5" name="Immagine 4">
            <a:extLst>
              <a:ext uri="{FF2B5EF4-FFF2-40B4-BE49-F238E27FC236}">
                <a16:creationId xmlns:a16="http://schemas.microsoft.com/office/drawing/2014/main" id="{2344673D-9E1D-408A-87C7-60192A1F3235}"/>
              </a:ext>
            </a:extLst>
          </p:cNvPr>
          <p:cNvPicPr>
            <a:picLocks noChangeAspect="1"/>
          </p:cNvPicPr>
          <p:nvPr/>
        </p:nvPicPr>
        <p:blipFill>
          <a:blip r:embed="rId2"/>
          <a:stretch>
            <a:fillRect/>
          </a:stretch>
        </p:blipFill>
        <p:spPr>
          <a:xfrm>
            <a:off x="928688" y="1866400"/>
            <a:ext cx="7286625" cy="3125201"/>
          </a:xfrm>
          <a:prstGeom prst="rect">
            <a:avLst/>
          </a:prstGeom>
        </p:spPr>
      </p:pic>
      <p:pic>
        <p:nvPicPr>
          <p:cNvPr id="6" name="Segnaposto contenuto 6">
            <a:extLst>
              <a:ext uri="{FF2B5EF4-FFF2-40B4-BE49-F238E27FC236}">
                <a16:creationId xmlns:a16="http://schemas.microsoft.com/office/drawing/2014/main" id="{AD5F8A3E-73A0-4154-90E8-15AD43BC1884}"/>
              </a:ext>
            </a:extLst>
          </p:cNvPr>
          <p:cNvPicPr>
            <a:picLocks noChangeAspect="1"/>
          </p:cNvPicPr>
          <p:nvPr/>
        </p:nvPicPr>
        <p:blipFill>
          <a:blip r:embed="rId3"/>
          <a:stretch>
            <a:fillRect/>
          </a:stretch>
        </p:blipFill>
        <p:spPr>
          <a:xfrm>
            <a:off x="1419416" y="5086350"/>
            <a:ext cx="6721026" cy="838200"/>
          </a:xfrm>
          <a:prstGeom prst="rect">
            <a:avLst/>
          </a:prstGeom>
        </p:spPr>
      </p:pic>
    </p:spTree>
    <p:extLst>
      <p:ext uri="{BB962C8B-B14F-4D97-AF65-F5344CB8AC3E}">
        <p14:creationId xmlns:p14="http://schemas.microsoft.com/office/powerpoint/2010/main" val="2918598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19016527-B0E0-4681-A9F2-AFBE62D4EF6A}"/>
              </a:ext>
            </a:extLst>
          </p:cNvPr>
          <p:cNvPicPr>
            <a:picLocks noChangeAspect="1"/>
          </p:cNvPicPr>
          <p:nvPr/>
        </p:nvPicPr>
        <p:blipFill>
          <a:blip r:embed="rId2"/>
          <a:stretch>
            <a:fillRect/>
          </a:stretch>
        </p:blipFill>
        <p:spPr>
          <a:xfrm>
            <a:off x="675085" y="1695786"/>
            <a:ext cx="7793831" cy="3319924"/>
          </a:xfrm>
          <a:prstGeom prst="rect">
            <a:avLst/>
          </a:prstGeom>
        </p:spPr>
      </p:pic>
    </p:spTree>
    <p:extLst>
      <p:ext uri="{BB962C8B-B14F-4D97-AF65-F5344CB8AC3E}">
        <p14:creationId xmlns:p14="http://schemas.microsoft.com/office/powerpoint/2010/main" val="190495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1187F97C-4B74-4164-A629-5A79AF408386}"/>
              </a:ext>
            </a:extLst>
          </p:cNvPr>
          <p:cNvSpPr txBox="1">
            <a:spLocks/>
          </p:cNvSpPr>
          <p:nvPr/>
        </p:nvSpPr>
        <p:spPr>
          <a:xfrm>
            <a:off x="742950" y="1259921"/>
            <a:ext cx="7886700" cy="434435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i="1" dirty="0"/>
              <a:t>Local</a:t>
            </a:r>
            <a:r>
              <a:rPr lang="en-US" sz="2000" dirty="0"/>
              <a:t> methods are useful to investigate the results connected to a specific observation. In some applications, it is interesting to have a global view of the model's behavior. </a:t>
            </a:r>
          </a:p>
          <a:p>
            <a:r>
              <a:rPr lang="en-US" sz="2000" dirty="0"/>
              <a:t>To accomplish this task, </a:t>
            </a:r>
            <a:r>
              <a:rPr lang="en-US" sz="2000" dirty="0">
                <a:solidFill>
                  <a:schemeClr val="accent1">
                    <a:lumMod val="75000"/>
                  </a:schemeClr>
                </a:solidFill>
              </a:rPr>
              <a:t>we fit a single regression tree on the predicted probabilities of our RF</a:t>
            </a:r>
            <a:r>
              <a:rPr lang="en-US" sz="2000" dirty="0"/>
              <a:t>.</a:t>
            </a:r>
          </a:p>
          <a:p>
            <a:r>
              <a:rPr lang="en-US" sz="2000" dirty="0"/>
              <a:t>Regression trees have basically the same structure as classification trees, but the dependent variable is a continuous variable (</a:t>
            </a:r>
            <a:r>
              <a:rPr lang="en-US" sz="2000" dirty="0" err="1"/>
              <a:t>e.g</a:t>
            </a:r>
            <a:r>
              <a:rPr lang="en-US" sz="2000" dirty="0"/>
              <a:t>, the probability to lapse), and the measure of impurity is the MSE of the observations in the node. The quantity predicted by each leaf is the average of the values of the target variable of the observations in the leaf. </a:t>
            </a:r>
          </a:p>
          <a:p>
            <a:r>
              <a:rPr lang="en-US" sz="2000" dirty="0"/>
              <a:t>The idea is to estimate a regression tree, with low depth, in such a way that its output is as close as possible to our ``black box'' output (the outcome of the RF). </a:t>
            </a:r>
          </a:p>
          <a:p>
            <a:r>
              <a:rPr lang="en-US" sz="2000" dirty="0"/>
              <a:t>The scope is to produce a </a:t>
            </a:r>
            <a:r>
              <a:rPr lang="en-US" sz="2000" dirty="0">
                <a:solidFill>
                  <a:schemeClr val="accent1">
                    <a:lumMod val="75000"/>
                  </a:schemeClr>
                </a:solidFill>
              </a:rPr>
              <a:t>human-readable tree</a:t>
            </a:r>
            <a:r>
              <a:rPr lang="en-US" sz="2000" dirty="0"/>
              <a:t> which is able to represent the main drivers of the ``black box'' classification. </a:t>
            </a:r>
          </a:p>
        </p:txBody>
      </p:sp>
      <p:sp>
        <p:nvSpPr>
          <p:cNvPr id="3" name="Titolo 1">
            <a:extLst>
              <a:ext uri="{FF2B5EF4-FFF2-40B4-BE49-F238E27FC236}">
                <a16:creationId xmlns:a16="http://schemas.microsoft.com/office/drawing/2014/main" id="{E51D41D3-9C10-AF4C-93E7-29037A76EEF6}"/>
              </a:ext>
            </a:extLst>
          </p:cNvPr>
          <p:cNvSpPr txBox="1">
            <a:spLocks/>
          </p:cNvSpPr>
          <p:nvPr/>
        </p:nvSpPr>
        <p:spPr>
          <a:xfrm>
            <a:off x="562997" y="423140"/>
            <a:ext cx="6838601" cy="61853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300" dirty="0"/>
              <a:t>Global </a:t>
            </a:r>
            <a:r>
              <a:rPr lang="it-IT" sz="3300" dirty="0" err="1"/>
              <a:t>Interpretability</a:t>
            </a:r>
            <a:endParaRPr lang="it-IT" sz="3300" dirty="0"/>
          </a:p>
        </p:txBody>
      </p:sp>
    </p:spTree>
    <p:extLst>
      <p:ext uri="{BB962C8B-B14F-4D97-AF65-F5344CB8AC3E}">
        <p14:creationId xmlns:p14="http://schemas.microsoft.com/office/powerpoint/2010/main" val="1957605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B93E519-7E41-4A16-84A1-75B7C23AD287}"/>
              </a:ext>
            </a:extLst>
          </p:cNvPr>
          <p:cNvPicPr>
            <a:picLocks noChangeAspect="1"/>
          </p:cNvPicPr>
          <p:nvPr/>
        </p:nvPicPr>
        <p:blipFill>
          <a:blip r:embed="rId2"/>
          <a:stretch>
            <a:fillRect/>
          </a:stretch>
        </p:blipFill>
        <p:spPr>
          <a:xfrm>
            <a:off x="628650" y="2511171"/>
            <a:ext cx="7886701" cy="2035484"/>
          </a:xfrm>
          <a:prstGeom prst="rect">
            <a:avLst/>
          </a:prstGeom>
        </p:spPr>
      </p:pic>
    </p:spTree>
    <p:extLst>
      <p:ext uri="{BB962C8B-B14F-4D97-AF65-F5344CB8AC3E}">
        <p14:creationId xmlns:p14="http://schemas.microsoft.com/office/powerpoint/2010/main" val="2882290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6429AD95-7C79-4FF0-9FD0-854756578331}"/>
              </a:ext>
            </a:extLst>
          </p:cNvPr>
          <p:cNvSpPr>
            <a:spLocks noGrp="1"/>
          </p:cNvSpPr>
          <p:nvPr>
            <p:ph idx="1"/>
          </p:nvPr>
        </p:nvSpPr>
        <p:spPr/>
        <p:txBody>
          <a:bodyPr/>
          <a:lstStyle/>
          <a:p>
            <a:endParaRPr lang="it-IT"/>
          </a:p>
        </p:txBody>
      </p:sp>
      <p:pic>
        <p:nvPicPr>
          <p:cNvPr id="5" name="Immagine 4">
            <a:extLst>
              <a:ext uri="{FF2B5EF4-FFF2-40B4-BE49-F238E27FC236}">
                <a16:creationId xmlns:a16="http://schemas.microsoft.com/office/drawing/2014/main" id="{D32D9D29-8C1B-4AC3-98B7-15460F640E9F}"/>
              </a:ext>
            </a:extLst>
          </p:cNvPr>
          <p:cNvPicPr>
            <a:picLocks noChangeAspect="1"/>
          </p:cNvPicPr>
          <p:nvPr/>
        </p:nvPicPr>
        <p:blipFill>
          <a:blip r:embed="rId2"/>
          <a:stretch>
            <a:fillRect/>
          </a:stretch>
        </p:blipFill>
        <p:spPr>
          <a:xfrm>
            <a:off x="545409" y="756889"/>
            <a:ext cx="7891882" cy="5143500"/>
          </a:xfrm>
          <a:prstGeom prst="rect">
            <a:avLst/>
          </a:prstGeom>
        </p:spPr>
      </p:pic>
    </p:spTree>
    <p:extLst>
      <p:ext uri="{BB962C8B-B14F-4D97-AF65-F5344CB8AC3E}">
        <p14:creationId xmlns:p14="http://schemas.microsoft.com/office/powerpoint/2010/main" val="1339985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90CC6139-D993-4D9F-96C3-E63B4939A74B}"/>
              </a:ext>
            </a:extLst>
          </p:cNvPr>
          <p:cNvSpPr>
            <a:spLocks noGrp="1"/>
          </p:cNvSpPr>
          <p:nvPr>
            <p:ph idx="1"/>
          </p:nvPr>
        </p:nvSpPr>
        <p:spPr>
          <a:xfrm>
            <a:off x="517138" y="156514"/>
            <a:ext cx="8136208" cy="4274093"/>
          </a:xfrm>
        </p:spPr>
        <p:txBody>
          <a:bodyPr>
            <a:noAutofit/>
          </a:bodyPr>
          <a:lstStyle/>
          <a:p>
            <a:r>
              <a:rPr lang="en-US" sz="1800" dirty="0"/>
              <a:t>We notice that observations with </a:t>
            </a:r>
            <a:r>
              <a:rPr lang="en-US" sz="1800" dirty="0">
                <a:solidFill>
                  <a:srgbClr val="FF0000"/>
                </a:solidFill>
              </a:rPr>
              <a:t>disposable income growth rate </a:t>
            </a:r>
            <a:r>
              <a:rPr lang="en-US" sz="1800" dirty="0"/>
              <a:t>smaller than 0.012 are more likely to lapse. We also notice the relevance of the </a:t>
            </a:r>
            <a:r>
              <a:rPr lang="en-US" sz="1800" dirty="0">
                <a:solidFill>
                  <a:srgbClr val="FF0000"/>
                </a:solidFill>
              </a:rPr>
              <a:t>Company</a:t>
            </a:r>
            <a:r>
              <a:rPr lang="en-US" sz="1800" dirty="0"/>
              <a:t> (COMP) which acts at the second level of the tree. For example, if the disposable income growth rate is low and the policy is stipulated with Company A (COMP=1), then the probability to lapse increases considerably, reaching a 57% probability. </a:t>
            </a:r>
          </a:p>
          <a:p>
            <a:r>
              <a:rPr lang="en-US" sz="1800" dirty="0"/>
              <a:t>According to our analysis, the leaf with the highest lapse probability (84.8%) is obtained with a disposable income growth rate lower (or equal) than 0.012, a policy stipulated with Company A and with time from start smaller (or equal) than 3.5 years. </a:t>
            </a:r>
          </a:p>
          <a:p>
            <a:r>
              <a:rPr lang="en-US" sz="1800" dirty="0"/>
              <a:t>On the other hand, the leaf with the smallest lapse probability (5.2%) is obtained with a disposable income growth rate higher than 0.012, a policy stipulated with Company A or B, and with time to expiry smaller (or equal) than 7.5 years. </a:t>
            </a:r>
          </a:p>
          <a:p>
            <a:r>
              <a:rPr lang="en-US" sz="1800" dirty="0"/>
              <a:t>Notice that the </a:t>
            </a:r>
            <a:r>
              <a:rPr lang="en-US" sz="1800" u="sng" dirty="0"/>
              <a:t>role of disposable income growth rate is controversial</a:t>
            </a:r>
            <a:r>
              <a:rPr lang="en-US" sz="1800" dirty="0"/>
              <a:t>: while in the first node a low disposable income growth rate results in an increase of the probability to lapse (from 17.2\% to 25.3\%), the opposite happens in the second node of the third level. </a:t>
            </a:r>
          </a:p>
          <a:p>
            <a:r>
              <a:rPr lang="en-US" sz="1800" dirty="0"/>
              <a:t>We can conclude that the </a:t>
            </a:r>
            <a:r>
              <a:rPr lang="en-US" sz="1800" dirty="0">
                <a:solidFill>
                  <a:srgbClr val="FF0000"/>
                </a:solidFill>
              </a:rPr>
              <a:t>contribution of the growth rate of the disposable income to the lapse decision is nonlinear</a:t>
            </a:r>
            <a:r>
              <a:rPr lang="en-US" sz="1800" dirty="0"/>
              <a:t> and can not be fully captured through the coefficient of a linear model, as in the logistic regression. Notice that also Company A is crucial both in determining a lapse and a non-lapse event. We can conclude that the </a:t>
            </a:r>
            <a:r>
              <a:rPr lang="en-US" sz="1800" dirty="0">
                <a:solidFill>
                  <a:srgbClr val="FF0000"/>
                </a:solidFill>
              </a:rPr>
              <a:t>interaction among variables is truly nonlinear.</a:t>
            </a:r>
            <a:r>
              <a:rPr lang="en-US" sz="1800" dirty="0"/>
              <a:t> </a:t>
            </a:r>
          </a:p>
          <a:p>
            <a:r>
              <a:rPr lang="en-US" sz="1800" dirty="0"/>
              <a:t>The </a:t>
            </a:r>
            <a:r>
              <a:rPr lang="en-US" sz="1800" dirty="0">
                <a:solidFill>
                  <a:srgbClr val="FF0000"/>
                </a:solidFill>
              </a:rPr>
              <a:t>role of the Company</a:t>
            </a:r>
            <a:r>
              <a:rPr lang="en-US" sz="1800" dirty="0"/>
              <a:t>, e.g. launching of new products or the frequency with which products are proposed to the customers could have an important impact on the lapse decision, plays an important role.</a:t>
            </a:r>
            <a:endParaRPr lang="it-IT" sz="1800" dirty="0"/>
          </a:p>
        </p:txBody>
      </p:sp>
    </p:spTree>
    <p:extLst>
      <p:ext uri="{BB962C8B-B14F-4D97-AF65-F5344CB8AC3E}">
        <p14:creationId xmlns:p14="http://schemas.microsoft.com/office/powerpoint/2010/main" val="3349003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8944A0-5E9A-456E-B992-3126429F2ED8}"/>
              </a:ext>
            </a:extLst>
          </p:cNvPr>
          <p:cNvSpPr>
            <a:spLocks noGrp="1"/>
          </p:cNvSpPr>
          <p:nvPr>
            <p:ph type="title"/>
          </p:nvPr>
        </p:nvSpPr>
        <p:spPr>
          <a:xfrm>
            <a:off x="336085" y="243934"/>
            <a:ext cx="7886700" cy="994172"/>
          </a:xfrm>
        </p:spPr>
        <p:txBody>
          <a:bodyPr/>
          <a:lstStyle/>
          <a:p>
            <a:r>
              <a:rPr lang="it-IT" dirty="0"/>
              <a:t>1.7 </a:t>
            </a:r>
            <a:r>
              <a:rPr lang="it-IT" dirty="0" err="1"/>
              <a:t>Conclusions</a:t>
            </a:r>
            <a:endParaRPr lang="it-IT" dirty="0"/>
          </a:p>
        </p:txBody>
      </p:sp>
      <p:sp>
        <p:nvSpPr>
          <p:cNvPr id="3" name="CasellaDiTesto 2">
            <a:extLst>
              <a:ext uri="{FF2B5EF4-FFF2-40B4-BE49-F238E27FC236}">
                <a16:creationId xmlns:a16="http://schemas.microsoft.com/office/drawing/2014/main" id="{2D4263E9-C49D-462E-A309-2B239CF5CB40}"/>
              </a:ext>
            </a:extLst>
          </p:cNvPr>
          <p:cNvSpPr txBox="1"/>
          <p:nvPr/>
        </p:nvSpPr>
        <p:spPr>
          <a:xfrm>
            <a:off x="336085" y="955769"/>
            <a:ext cx="8758106" cy="6555641"/>
          </a:xfrm>
          <a:prstGeom prst="rect">
            <a:avLst/>
          </a:prstGeom>
          <a:noFill/>
        </p:spPr>
        <p:txBody>
          <a:bodyPr wrap="square" rtlCol="0">
            <a:spAutoFit/>
          </a:bodyPr>
          <a:lstStyle/>
          <a:p>
            <a:pPr marL="214313" indent="-214313">
              <a:buFont typeface="Arial" panose="020B0604020202020204" pitchFamily="34" charset="0"/>
              <a:buChar char="•"/>
            </a:pPr>
            <a:r>
              <a:rPr lang="en-US" sz="2000" dirty="0"/>
              <a:t>The reason to analyze the lapse decision through ML methodologies is that the </a:t>
            </a:r>
            <a:r>
              <a:rPr lang="en-US" sz="2000" dirty="0">
                <a:solidFill>
                  <a:srgbClr val="FF0000"/>
                </a:solidFill>
              </a:rPr>
              <a:t>different hypotheses proposed in the literature are not able to capture adequately the phenomenon</a:t>
            </a:r>
            <a:r>
              <a:rPr lang="en-US" sz="2000" dirty="0"/>
              <a:t>. </a:t>
            </a:r>
          </a:p>
          <a:p>
            <a:pPr marL="214313" indent="-214313">
              <a:buFont typeface="Arial" panose="020B0604020202020204" pitchFamily="34" charset="0"/>
              <a:buChar char="•"/>
            </a:pPr>
            <a:r>
              <a:rPr lang="en-US" sz="2000" dirty="0"/>
              <a:t> </a:t>
            </a:r>
            <a:r>
              <a:rPr lang="en-US" sz="2000" dirty="0">
                <a:solidFill>
                  <a:srgbClr val="FF0000"/>
                </a:solidFill>
              </a:rPr>
              <a:t>Behavioral and commercial reasons seem to play a significant role</a:t>
            </a:r>
            <a:r>
              <a:rPr lang="en-US" sz="2000" dirty="0"/>
              <a:t>. </a:t>
            </a:r>
          </a:p>
          <a:p>
            <a:pPr marL="214313" indent="-214313">
              <a:buFont typeface="Arial" panose="020B0604020202020204" pitchFamily="34" charset="0"/>
              <a:buChar char="•"/>
            </a:pPr>
            <a:endParaRPr lang="en-US" sz="2000" dirty="0"/>
          </a:p>
          <a:p>
            <a:r>
              <a:rPr lang="en-US" sz="2000" dirty="0"/>
              <a:t>To investigate them in an </a:t>
            </a:r>
            <a:r>
              <a:rPr lang="en-US" sz="2000" u="sng" dirty="0"/>
              <a:t>agnostic</a:t>
            </a:r>
            <a:r>
              <a:rPr lang="en-US" sz="2000" dirty="0"/>
              <a:t> way, it is useful to use ML tools that allow data to speak for themselves. </a:t>
            </a:r>
          </a:p>
          <a:p>
            <a:endParaRPr lang="en-US" sz="2000" dirty="0"/>
          </a:p>
          <a:p>
            <a:r>
              <a:rPr lang="en-US" sz="2000" dirty="0"/>
              <a:t>We confirm that a RF performs better than the classical logistic model to </a:t>
            </a:r>
            <a:r>
              <a:rPr lang="en-US" sz="2000" dirty="0">
                <a:solidFill>
                  <a:srgbClr val="FF0000"/>
                </a:solidFill>
              </a:rPr>
              <a:t>predict </a:t>
            </a:r>
            <a:r>
              <a:rPr lang="en-US" sz="2000" dirty="0"/>
              <a:t>the lapse decision.</a:t>
            </a:r>
          </a:p>
          <a:p>
            <a:r>
              <a:rPr lang="en-US" sz="2000" dirty="0"/>
              <a:t>The ML methodology allowed us to discern the relevance of a wide set of exogenous variables: </a:t>
            </a:r>
          </a:p>
          <a:p>
            <a:pPr marL="557213" lvl="1" indent="-214313">
              <a:buFont typeface="Arial" panose="020B0604020202020204" pitchFamily="34" charset="0"/>
              <a:buChar char="•"/>
            </a:pPr>
            <a:r>
              <a:rPr lang="en-US" sz="2000" dirty="0"/>
              <a:t>The main result of our analysis is that the </a:t>
            </a:r>
            <a:r>
              <a:rPr lang="en-US" sz="2000" dirty="0">
                <a:solidFill>
                  <a:srgbClr val="FF0000"/>
                </a:solidFill>
              </a:rPr>
              <a:t>important drivers </a:t>
            </a:r>
            <a:r>
              <a:rPr lang="en-US" sz="2000" dirty="0"/>
              <a:t>of the lapse decision are </a:t>
            </a:r>
            <a:r>
              <a:rPr lang="en-US" sz="2000" u="sng" dirty="0"/>
              <a:t>the time passed from the incipit</a:t>
            </a:r>
            <a:r>
              <a:rPr lang="en-US" sz="2000" dirty="0"/>
              <a:t> of the contract and the </a:t>
            </a:r>
            <a:r>
              <a:rPr lang="en-US" sz="2000" u="sng" dirty="0"/>
              <a:t>time to expiry</a:t>
            </a:r>
            <a:r>
              <a:rPr lang="en-US" sz="2000" dirty="0"/>
              <a:t>, as well as </a:t>
            </a:r>
            <a:r>
              <a:rPr lang="en-US" sz="2000" u="sng" dirty="0"/>
              <a:t>the insurance company</a:t>
            </a:r>
            <a:r>
              <a:rPr lang="en-US" sz="2000" dirty="0"/>
              <a:t>, the </a:t>
            </a:r>
            <a:r>
              <a:rPr lang="en-US" sz="2000" u="sng" dirty="0"/>
              <a:t>contract size</a:t>
            </a:r>
            <a:r>
              <a:rPr lang="en-US" sz="2000" dirty="0"/>
              <a:t>, and </a:t>
            </a:r>
            <a:r>
              <a:rPr lang="en-US" sz="2000" u="sng" dirty="0"/>
              <a:t>premium</a:t>
            </a:r>
            <a:r>
              <a:rPr lang="en-US" sz="2000" dirty="0"/>
              <a:t>. </a:t>
            </a:r>
          </a:p>
          <a:p>
            <a:pPr marL="557213" lvl="1" indent="-214313">
              <a:buFont typeface="Arial" panose="020B0604020202020204" pitchFamily="34" charset="0"/>
              <a:buChar char="•"/>
            </a:pPr>
            <a:r>
              <a:rPr lang="en-US" sz="2000" dirty="0">
                <a:solidFill>
                  <a:srgbClr val="FF0000"/>
                </a:solidFill>
              </a:rPr>
              <a:t>Other features </a:t>
            </a:r>
            <a:r>
              <a:rPr lang="en-US" sz="2000" dirty="0"/>
              <a:t>of the policyholder (gender, age of the policyholder, region) or of the contracts (product type) as well as </a:t>
            </a:r>
            <a:r>
              <a:rPr lang="en-US" sz="2000" dirty="0">
                <a:solidFill>
                  <a:srgbClr val="FF0000"/>
                </a:solidFill>
              </a:rPr>
              <a:t>macroeconomic variables </a:t>
            </a:r>
            <a:r>
              <a:rPr lang="en-US" sz="2000" dirty="0"/>
              <a:t>(with the </a:t>
            </a:r>
            <a:r>
              <a:rPr lang="en-US" sz="2000" dirty="0">
                <a:solidFill>
                  <a:srgbClr val="FF0000"/>
                </a:solidFill>
              </a:rPr>
              <a:t>exception of the disposable income </a:t>
            </a:r>
            <a:r>
              <a:rPr lang="en-US" sz="2000" dirty="0"/>
              <a:t>growth rate with a nonlinear effect) </a:t>
            </a:r>
            <a:r>
              <a:rPr lang="en-US" sz="2000" dirty="0">
                <a:solidFill>
                  <a:srgbClr val="FF0000"/>
                </a:solidFill>
              </a:rPr>
              <a:t>play a limited role</a:t>
            </a:r>
            <a:r>
              <a:rPr lang="en-US" sz="2000" dirty="0"/>
              <a:t>. </a:t>
            </a:r>
          </a:p>
          <a:p>
            <a:br>
              <a:rPr lang="en-US" sz="2000" dirty="0"/>
            </a:br>
            <a:endParaRPr lang="it-IT" sz="2000" dirty="0"/>
          </a:p>
        </p:txBody>
      </p:sp>
    </p:spTree>
    <p:extLst>
      <p:ext uri="{BB962C8B-B14F-4D97-AF65-F5344CB8AC3E}">
        <p14:creationId xmlns:p14="http://schemas.microsoft.com/office/powerpoint/2010/main" val="177255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450A01-8E96-49B6-9517-94A3EE4A473A}"/>
              </a:ext>
            </a:extLst>
          </p:cNvPr>
          <p:cNvSpPr>
            <a:spLocks noGrp="1"/>
          </p:cNvSpPr>
          <p:nvPr>
            <p:ph type="title"/>
          </p:nvPr>
        </p:nvSpPr>
        <p:spPr>
          <a:xfrm>
            <a:off x="310393" y="699631"/>
            <a:ext cx="8204957" cy="994172"/>
          </a:xfrm>
        </p:spPr>
        <p:txBody>
          <a:bodyPr>
            <a:normAutofit fontScale="90000"/>
          </a:bodyPr>
          <a:lstStyle/>
          <a:p>
            <a:r>
              <a:rPr lang="en-US" dirty="0"/>
              <a:t>1. A Machine Learning Model for Lapse Prediction in Life Insurance Contracts </a:t>
            </a:r>
            <a:r>
              <a:rPr lang="it-IT" dirty="0"/>
              <a:t>	</a:t>
            </a:r>
          </a:p>
        </p:txBody>
      </p:sp>
      <p:sp>
        <p:nvSpPr>
          <p:cNvPr id="3" name="Segnaposto contenuto 2">
            <a:extLst>
              <a:ext uri="{FF2B5EF4-FFF2-40B4-BE49-F238E27FC236}">
                <a16:creationId xmlns:a16="http://schemas.microsoft.com/office/drawing/2014/main" id="{5610C96C-604F-41B1-9E4B-BAC098946658}"/>
              </a:ext>
            </a:extLst>
          </p:cNvPr>
          <p:cNvSpPr>
            <a:spLocks noGrp="1"/>
          </p:cNvSpPr>
          <p:nvPr>
            <p:ph idx="1"/>
          </p:nvPr>
        </p:nvSpPr>
        <p:spPr>
          <a:xfrm>
            <a:off x="529069" y="5291992"/>
            <a:ext cx="7886700" cy="1304390"/>
          </a:xfrm>
        </p:spPr>
        <p:txBody>
          <a:bodyPr>
            <a:normAutofit/>
          </a:bodyPr>
          <a:lstStyle/>
          <a:p>
            <a:r>
              <a:rPr lang="it-IT" sz="1500" dirty="0"/>
              <a:t>Barucci, E., </a:t>
            </a:r>
            <a:r>
              <a:rPr lang="it-IT" sz="1500" dirty="0" err="1"/>
              <a:t>Colozza</a:t>
            </a:r>
            <a:r>
              <a:rPr lang="it-IT" sz="1500" dirty="0"/>
              <a:t>, T., Marazzina, D., &amp; </a:t>
            </a:r>
            <a:r>
              <a:rPr lang="it-IT" sz="1500" dirty="0" err="1"/>
              <a:t>Rroji</a:t>
            </a:r>
            <a:r>
              <a:rPr lang="it-IT" sz="1500" dirty="0"/>
              <a:t>, E. (2020) </a:t>
            </a:r>
            <a:r>
              <a:rPr lang="it-IT" sz="1500" i="1" dirty="0" err="1"/>
              <a:t>European</a:t>
            </a:r>
            <a:r>
              <a:rPr lang="it-IT" sz="1500" i="1" dirty="0"/>
              <a:t> </a:t>
            </a:r>
            <a:r>
              <a:rPr lang="it-IT" sz="1500" i="1" dirty="0" err="1"/>
              <a:t>Actuarial</a:t>
            </a:r>
            <a:r>
              <a:rPr lang="it-IT" sz="1500" i="1" dirty="0"/>
              <a:t> Journal</a:t>
            </a:r>
          </a:p>
          <a:p>
            <a:pPr marL="0" indent="0">
              <a:buNone/>
            </a:pPr>
            <a:r>
              <a:rPr lang="it-IT" sz="1500" dirty="0"/>
              <a:t>The </a:t>
            </a:r>
            <a:r>
              <a:rPr lang="it-IT" sz="1500" dirty="0" err="1"/>
              <a:t>determinants</a:t>
            </a:r>
            <a:r>
              <a:rPr lang="it-IT" sz="1500" dirty="0"/>
              <a:t> of </a:t>
            </a:r>
            <a:r>
              <a:rPr lang="it-IT" sz="1500" dirty="0" err="1"/>
              <a:t>lapse</a:t>
            </a:r>
            <a:r>
              <a:rPr lang="it-IT" sz="1500" dirty="0"/>
              <a:t> rates in the </a:t>
            </a:r>
            <a:r>
              <a:rPr lang="it-IT" sz="1500" dirty="0" err="1"/>
              <a:t>Italian</a:t>
            </a:r>
            <a:r>
              <a:rPr lang="it-IT" sz="1500" dirty="0"/>
              <a:t> life insurance market. </a:t>
            </a:r>
          </a:p>
          <a:p>
            <a:r>
              <a:rPr lang="it-IT" sz="1500" dirty="0"/>
              <a:t>Azzone, M., Barucci, E., Giuffra, G., Marazzina, D. (</a:t>
            </a:r>
            <a:r>
              <a:rPr lang="it-IT" sz="1500" i="1" dirty="0" err="1"/>
              <a:t>submitted</a:t>
            </a:r>
            <a:r>
              <a:rPr lang="it-IT" sz="1500" dirty="0"/>
              <a:t>)</a:t>
            </a:r>
          </a:p>
          <a:p>
            <a:pPr marL="0" indent="0">
              <a:buNone/>
            </a:pPr>
            <a:r>
              <a:rPr lang="en-US" sz="1500" dirty="0"/>
              <a:t>A Machine Learning Model for Lapse Prediction in Life Insurance Contracts</a:t>
            </a:r>
            <a:r>
              <a:rPr lang="it-IT" sz="1500" dirty="0"/>
              <a:t> </a:t>
            </a:r>
          </a:p>
        </p:txBody>
      </p:sp>
      <p:sp>
        <p:nvSpPr>
          <p:cNvPr id="4" name="CasellaDiTesto 3">
            <a:extLst>
              <a:ext uri="{FF2B5EF4-FFF2-40B4-BE49-F238E27FC236}">
                <a16:creationId xmlns:a16="http://schemas.microsoft.com/office/drawing/2014/main" id="{65D07E8E-6402-4DD7-9E71-C38A7A03D614}"/>
              </a:ext>
            </a:extLst>
          </p:cNvPr>
          <p:cNvSpPr txBox="1"/>
          <p:nvPr/>
        </p:nvSpPr>
        <p:spPr>
          <a:xfrm>
            <a:off x="166207" y="1424478"/>
            <a:ext cx="8349143" cy="3785652"/>
          </a:xfrm>
          <a:prstGeom prst="rect">
            <a:avLst/>
          </a:prstGeom>
          <a:noFill/>
        </p:spPr>
        <p:txBody>
          <a:bodyPr wrap="square" rtlCol="0">
            <a:spAutoFit/>
          </a:bodyPr>
          <a:lstStyle/>
          <a:p>
            <a:pPr marL="214313" indent="-214313">
              <a:buFont typeface="Arial" panose="020B0604020202020204" pitchFamily="34" charset="0"/>
              <a:buChar char="•"/>
            </a:pPr>
            <a:r>
              <a:rPr lang="en-US" sz="2000" dirty="0">
                <a:solidFill>
                  <a:schemeClr val="accent1">
                    <a:lumMod val="75000"/>
                  </a:schemeClr>
                </a:solidFill>
              </a:rPr>
              <a:t>We use the Random Forest methodology to predict the lapse decision of life insurance contracts by policyholders. </a:t>
            </a:r>
          </a:p>
          <a:p>
            <a:pPr algn="l"/>
            <a:endParaRPr lang="en-US" sz="2000" dirty="0">
              <a:solidFill>
                <a:schemeClr val="accent1">
                  <a:lumMod val="75000"/>
                </a:schemeClr>
              </a:solidFill>
            </a:endParaRPr>
          </a:p>
          <a:p>
            <a:pPr marL="214313" indent="-214313">
              <a:buFont typeface="Arial" panose="020B0604020202020204" pitchFamily="34" charset="0"/>
              <a:buChar char="•"/>
            </a:pPr>
            <a:r>
              <a:rPr lang="en-US" sz="2000" dirty="0">
                <a:solidFill>
                  <a:schemeClr val="accent1">
                    <a:lumMod val="75000"/>
                  </a:schemeClr>
                </a:solidFill>
              </a:rPr>
              <a:t>We use global and local interpretability tools to investigate how the model works. </a:t>
            </a:r>
          </a:p>
          <a:p>
            <a:pPr marL="557213" lvl="1" indent="-214313">
              <a:buFont typeface="Arial" panose="020B0604020202020204" pitchFamily="34" charset="0"/>
              <a:buChar char="•"/>
            </a:pPr>
            <a:r>
              <a:rPr lang="en-US" sz="2000" dirty="0">
                <a:solidFill>
                  <a:schemeClr val="accent1">
                    <a:lumMod val="75000"/>
                  </a:schemeClr>
                </a:solidFill>
              </a:rPr>
              <a:t>We show that non economic features (time passed from the incipit of the contract and the time to expiry, as well as the insurance company) play a significant effect in determining the lapse decision while economic/financial features (except the disposable income growth rate) play a limited effect. </a:t>
            </a:r>
          </a:p>
          <a:p>
            <a:pPr marL="557213" lvl="1" indent="-214313">
              <a:buFont typeface="Arial" panose="020B0604020202020204" pitchFamily="34" charset="0"/>
              <a:buChar char="•"/>
            </a:pPr>
            <a:r>
              <a:rPr lang="en-US" sz="2000" dirty="0">
                <a:solidFill>
                  <a:schemeClr val="accent1">
                    <a:lumMod val="75000"/>
                  </a:schemeClr>
                </a:solidFill>
              </a:rPr>
              <a:t>The analysis shows that linear models, such as the logistic model, may not be adequate to capture the heterogeneity </a:t>
            </a:r>
            <a:r>
              <a:rPr lang="it-IT" sz="2000" dirty="0">
                <a:solidFill>
                  <a:schemeClr val="accent1">
                    <a:lumMod val="75000"/>
                  </a:schemeClr>
                </a:solidFill>
              </a:rPr>
              <a:t>of </a:t>
            </a:r>
            <a:r>
              <a:rPr lang="it-IT" sz="2000" dirty="0" err="1">
                <a:solidFill>
                  <a:schemeClr val="accent1">
                    <a:lumMod val="75000"/>
                  </a:schemeClr>
                </a:solidFill>
              </a:rPr>
              <a:t>financial</a:t>
            </a:r>
            <a:r>
              <a:rPr lang="it-IT" sz="2000" dirty="0">
                <a:solidFill>
                  <a:schemeClr val="accent1">
                    <a:lumMod val="75000"/>
                  </a:schemeClr>
                </a:solidFill>
              </a:rPr>
              <a:t> </a:t>
            </a:r>
            <a:r>
              <a:rPr lang="it-IT" sz="2000" dirty="0" err="1">
                <a:solidFill>
                  <a:schemeClr val="accent1">
                    <a:lumMod val="75000"/>
                  </a:schemeClr>
                </a:solidFill>
              </a:rPr>
              <a:t>decisions</a:t>
            </a:r>
            <a:r>
              <a:rPr lang="it-IT" sz="1500" dirty="0">
                <a:solidFill>
                  <a:schemeClr val="accent1">
                    <a:lumMod val="75000"/>
                  </a:schemeClr>
                </a:solidFill>
              </a:rPr>
              <a:t>.</a:t>
            </a:r>
          </a:p>
        </p:txBody>
      </p:sp>
    </p:spTree>
    <p:extLst>
      <p:ext uri="{BB962C8B-B14F-4D97-AF65-F5344CB8AC3E}">
        <p14:creationId xmlns:p14="http://schemas.microsoft.com/office/powerpoint/2010/main" val="1354272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03463F-7AE6-0B4C-BE5D-16A8A6FE153A}"/>
              </a:ext>
            </a:extLst>
          </p:cNvPr>
          <p:cNvSpPr>
            <a:spLocks noGrp="1"/>
          </p:cNvSpPr>
          <p:nvPr>
            <p:ph type="title"/>
          </p:nvPr>
        </p:nvSpPr>
        <p:spPr/>
        <p:txBody>
          <a:bodyPr/>
          <a:lstStyle/>
          <a:p>
            <a:r>
              <a:rPr lang="it-IT" dirty="0"/>
              <a:t>2. Credit </a:t>
            </a:r>
            <a:r>
              <a:rPr lang="it-IT" dirty="0" err="1"/>
              <a:t>scoring</a:t>
            </a:r>
            <a:endParaRPr lang="it-IT" dirty="0"/>
          </a:p>
        </p:txBody>
      </p:sp>
      <p:sp>
        <p:nvSpPr>
          <p:cNvPr id="3" name="Segnaposto contenuto 2">
            <a:extLst>
              <a:ext uri="{FF2B5EF4-FFF2-40B4-BE49-F238E27FC236}">
                <a16:creationId xmlns:a16="http://schemas.microsoft.com/office/drawing/2014/main" id="{0664B5A3-8DF1-6A49-85F7-64E460ED5A05}"/>
              </a:ext>
            </a:extLst>
          </p:cNvPr>
          <p:cNvSpPr>
            <a:spLocks noGrp="1"/>
          </p:cNvSpPr>
          <p:nvPr>
            <p:ph idx="1"/>
          </p:nvPr>
        </p:nvSpPr>
        <p:spPr>
          <a:xfrm>
            <a:off x="461382" y="1413029"/>
            <a:ext cx="8499738" cy="4351338"/>
          </a:xfrm>
        </p:spPr>
        <p:txBody>
          <a:bodyPr>
            <a:normAutofit fontScale="92500" lnSpcReduction="10000"/>
          </a:bodyPr>
          <a:lstStyle/>
          <a:p>
            <a:pPr marL="0" indent="0">
              <a:buNone/>
            </a:pPr>
            <a:r>
              <a:rPr lang="en-US" dirty="0"/>
              <a:t>The development of mobile payment platforms has </a:t>
            </a:r>
            <a:r>
              <a:rPr lang="en-US" dirty="0" err="1"/>
              <a:t>revolutionised</a:t>
            </a:r>
            <a:r>
              <a:rPr lang="en-US" dirty="0"/>
              <a:t> the analysis of customer </a:t>
            </a:r>
            <a:r>
              <a:rPr lang="en-US" dirty="0" err="1"/>
              <a:t>behaviour</a:t>
            </a:r>
            <a:endParaRPr lang="en-US" dirty="0"/>
          </a:p>
          <a:p>
            <a:pPr marL="0" indent="0">
              <a:buNone/>
            </a:pPr>
            <a:r>
              <a:rPr lang="en-US" dirty="0"/>
              <a:t>By interconnecting communication and payment platforms, it is possible to </a:t>
            </a:r>
            <a:r>
              <a:rPr lang="en-US" dirty="0" err="1"/>
              <a:t>analyse</a:t>
            </a:r>
            <a:r>
              <a:rPr lang="en-US" dirty="0"/>
              <a:t> interpersonal relationships in addition to purchasing </a:t>
            </a:r>
            <a:r>
              <a:rPr lang="en-US" dirty="0" err="1"/>
              <a:t>behaviour</a:t>
            </a:r>
            <a:r>
              <a:rPr lang="en-US" dirty="0"/>
              <a:t>.</a:t>
            </a:r>
          </a:p>
          <a:p>
            <a:pPr marL="0" indent="0">
              <a:buNone/>
            </a:pPr>
            <a:r>
              <a:rPr lang="it-IT" u="sng" dirty="0"/>
              <a:t>Goal</a:t>
            </a:r>
            <a:r>
              <a:rPr lang="it-IT" dirty="0"/>
              <a:t>: </a:t>
            </a:r>
            <a:r>
              <a:rPr lang="it-IT" dirty="0" err="1"/>
              <a:t>Approving</a:t>
            </a:r>
            <a:r>
              <a:rPr lang="it-IT" dirty="0"/>
              <a:t> </a:t>
            </a:r>
            <a:r>
              <a:rPr lang="it-IT" dirty="0" err="1"/>
              <a:t>loans</a:t>
            </a:r>
            <a:r>
              <a:rPr lang="it-IT" dirty="0"/>
              <a:t> </a:t>
            </a:r>
            <a:r>
              <a:rPr lang="it-IT" dirty="0" err="1"/>
              <a:t>virtually</a:t>
            </a:r>
            <a:r>
              <a:rPr lang="it-IT" dirty="0"/>
              <a:t> online </a:t>
            </a:r>
            <a:r>
              <a:rPr lang="it-IT" dirty="0" err="1"/>
              <a:t>through</a:t>
            </a:r>
            <a:r>
              <a:rPr lang="it-IT" dirty="0"/>
              <a:t> mobile </a:t>
            </a:r>
            <a:r>
              <a:rPr lang="it-IT" dirty="0" err="1"/>
              <a:t>applications</a:t>
            </a:r>
            <a:r>
              <a:rPr lang="it-IT" dirty="0"/>
              <a:t>. </a:t>
            </a:r>
          </a:p>
          <a:p>
            <a:pPr marL="0" indent="0">
              <a:buNone/>
            </a:pPr>
            <a:r>
              <a:rPr lang="it-IT" u="sng" dirty="0"/>
              <a:t>Case Study</a:t>
            </a:r>
            <a:r>
              <a:rPr lang="it-IT" dirty="0"/>
              <a:t>: SESAME CREDIT model </a:t>
            </a:r>
            <a:r>
              <a:rPr lang="it-IT" dirty="0" err="1"/>
              <a:t>which</a:t>
            </a:r>
            <a:r>
              <a:rPr lang="it-IT" dirty="0"/>
              <a:t> </a:t>
            </a:r>
            <a:r>
              <a:rPr lang="it-IT" dirty="0" err="1"/>
              <a:t>evaluates</a:t>
            </a:r>
            <a:r>
              <a:rPr lang="it-IT" dirty="0"/>
              <a:t> </a:t>
            </a:r>
            <a:r>
              <a:rPr lang="it-IT" dirty="0" err="1"/>
              <a:t>all</a:t>
            </a:r>
            <a:r>
              <a:rPr lang="it-IT" dirty="0"/>
              <a:t> users of </a:t>
            </a:r>
            <a:r>
              <a:rPr lang="it-IT" dirty="0" err="1"/>
              <a:t>China's</a:t>
            </a:r>
            <a:r>
              <a:rPr lang="it-IT" dirty="0"/>
              <a:t> </a:t>
            </a:r>
            <a:r>
              <a:rPr lang="it-IT" dirty="0" err="1"/>
              <a:t>most</a:t>
            </a:r>
            <a:r>
              <a:rPr lang="it-IT" dirty="0"/>
              <a:t> </a:t>
            </a:r>
            <a:r>
              <a:rPr lang="it-IT" dirty="0" err="1"/>
              <a:t>successful</a:t>
            </a:r>
            <a:r>
              <a:rPr lang="it-IT" dirty="0"/>
              <a:t> payment </a:t>
            </a:r>
            <a:r>
              <a:rPr lang="it-IT" dirty="0" err="1"/>
              <a:t>platform</a:t>
            </a:r>
            <a:r>
              <a:rPr lang="it-IT" dirty="0"/>
              <a:t> ALIBABA. </a:t>
            </a:r>
          </a:p>
          <a:p>
            <a:pPr marL="0" indent="0">
              <a:buNone/>
            </a:pPr>
            <a:r>
              <a:rPr lang="it-IT" dirty="0" err="1"/>
              <a:t>Traditional</a:t>
            </a:r>
            <a:r>
              <a:rPr lang="it-IT" dirty="0"/>
              <a:t> </a:t>
            </a:r>
            <a:r>
              <a:rPr lang="it-IT" dirty="0" err="1"/>
              <a:t>banks</a:t>
            </a:r>
            <a:r>
              <a:rPr lang="it-IT" dirty="0"/>
              <a:t> do </a:t>
            </a:r>
            <a:r>
              <a:rPr lang="it-IT" dirty="0" err="1"/>
              <a:t>not</a:t>
            </a:r>
            <a:r>
              <a:rPr lang="it-IT" dirty="0"/>
              <a:t> use </a:t>
            </a:r>
            <a:r>
              <a:rPr lang="it-IT" dirty="0" err="1"/>
              <a:t>interpersonal</a:t>
            </a:r>
            <a:r>
              <a:rPr lang="it-IT" dirty="0"/>
              <a:t> </a:t>
            </a:r>
            <a:r>
              <a:rPr lang="it-IT" dirty="0" err="1"/>
              <a:t>connections</a:t>
            </a:r>
            <a:r>
              <a:rPr lang="it-IT" dirty="0"/>
              <a:t> and </a:t>
            </a:r>
            <a:r>
              <a:rPr lang="it-IT" dirty="0" err="1"/>
              <a:t>behavioral</a:t>
            </a:r>
            <a:r>
              <a:rPr lang="it-IT" dirty="0"/>
              <a:t> </a:t>
            </a:r>
            <a:r>
              <a:rPr lang="it-IT" dirty="0" err="1"/>
              <a:t>references</a:t>
            </a:r>
            <a:r>
              <a:rPr lang="it-IT" dirty="0"/>
              <a:t>.</a:t>
            </a:r>
          </a:p>
          <a:p>
            <a:pPr marL="0" indent="0">
              <a:buNone/>
            </a:pPr>
            <a:endParaRPr lang="it-IT" dirty="0"/>
          </a:p>
        </p:txBody>
      </p:sp>
    </p:spTree>
    <p:extLst>
      <p:ext uri="{BB962C8B-B14F-4D97-AF65-F5344CB8AC3E}">
        <p14:creationId xmlns:p14="http://schemas.microsoft.com/office/powerpoint/2010/main" val="756979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a:extLst>
              <a:ext uri="{FF2B5EF4-FFF2-40B4-BE49-F238E27FC236}">
                <a16:creationId xmlns:a16="http://schemas.microsoft.com/office/drawing/2014/main" id="{D7EA1869-01F2-D44E-AA34-426A1F705C94}"/>
              </a:ext>
            </a:extLst>
          </p:cNvPr>
          <p:cNvPicPr>
            <a:picLocks noGrp="1" noChangeAspect="1"/>
          </p:cNvPicPr>
          <p:nvPr>
            <p:ph idx="1"/>
          </p:nvPr>
        </p:nvPicPr>
        <p:blipFill>
          <a:blip r:embed="rId2"/>
          <a:stretch>
            <a:fillRect/>
          </a:stretch>
        </p:blipFill>
        <p:spPr>
          <a:xfrm>
            <a:off x="836662" y="1115122"/>
            <a:ext cx="7389066" cy="4867527"/>
          </a:xfrm>
          <a:prstGeom prst="rect">
            <a:avLst/>
          </a:prstGeom>
        </p:spPr>
      </p:pic>
    </p:spTree>
    <p:extLst>
      <p:ext uri="{BB962C8B-B14F-4D97-AF65-F5344CB8AC3E}">
        <p14:creationId xmlns:p14="http://schemas.microsoft.com/office/powerpoint/2010/main" val="18953331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771995-5011-F549-9307-EB19AF8F05FF}"/>
              </a:ext>
            </a:extLst>
          </p:cNvPr>
          <p:cNvSpPr>
            <a:spLocks noGrp="1"/>
          </p:cNvSpPr>
          <p:nvPr>
            <p:ph type="title"/>
          </p:nvPr>
        </p:nvSpPr>
        <p:spPr/>
        <p:txBody>
          <a:bodyPr/>
          <a:lstStyle/>
          <a:p>
            <a:r>
              <a:rPr lang="it-IT" dirty="0"/>
              <a:t>2.1 Data </a:t>
            </a:r>
            <a:r>
              <a:rPr lang="it-IT" dirty="0" err="1"/>
              <a:t>acquisition</a:t>
            </a:r>
            <a:endParaRPr lang="it-IT" dirty="0"/>
          </a:p>
        </p:txBody>
      </p:sp>
      <p:sp>
        <p:nvSpPr>
          <p:cNvPr id="3" name="Segnaposto contenuto 2">
            <a:extLst>
              <a:ext uri="{FF2B5EF4-FFF2-40B4-BE49-F238E27FC236}">
                <a16:creationId xmlns:a16="http://schemas.microsoft.com/office/drawing/2014/main" id="{BBA6CED6-95A2-024F-8D63-DE5D87B296C7}"/>
              </a:ext>
            </a:extLst>
          </p:cNvPr>
          <p:cNvSpPr>
            <a:spLocks noGrp="1"/>
          </p:cNvSpPr>
          <p:nvPr>
            <p:ph idx="1"/>
          </p:nvPr>
        </p:nvSpPr>
        <p:spPr/>
        <p:txBody>
          <a:bodyPr>
            <a:normAutofit fontScale="92500" lnSpcReduction="10000"/>
          </a:bodyPr>
          <a:lstStyle/>
          <a:p>
            <a:r>
              <a:rPr lang="it-IT" dirty="0" err="1"/>
              <a:t>Necessary</a:t>
            </a:r>
            <a:r>
              <a:rPr lang="it-IT" dirty="0"/>
              <a:t> information </a:t>
            </a:r>
            <a:r>
              <a:rPr lang="it-IT" dirty="0" err="1"/>
              <a:t>comes</a:t>
            </a:r>
            <a:r>
              <a:rPr lang="it-IT" dirty="0"/>
              <a:t> from the data </a:t>
            </a:r>
            <a:r>
              <a:rPr lang="it-IT" dirty="0" err="1"/>
              <a:t>provided</a:t>
            </a:r>
            <a:r>
              <a:rPr lang="it-IT" dirty="0"/>
              <a:t> by the </a:t>
            </a:r>
            <a:r>
              <a:rPr lang="it-IT" dirty="0" err="1"/>
              <a:t>user</a:t>
            </a:r>
            <a:r>
              <a:rPr lang="it-IT" dirty="0"/>
              <a:t>, </a:t>
            </a:r>
            <a:r>
              <a:rPr lang="it-IT" dirty="0" err="1"/>
              <a:t>such</a:t>
            </a:r>
            <a:r>
              <a:rPr lang="it-IT" dirty="0"/>
              <a:t> </a:t>
            </a:r>
            <a:r>
              <a:rPr lang="it-IT" dirty="0" err="1"/>
              <a:t>as</a:t>
            </a:r>
            <a:r>
              <a:rPr lang="it-IT" dirty="0"/>
              <a:t> the </a:t>
            </a:r>
            <a:r>
              <a:rPr lang="it-IT" dirty="0" err="1"/>
              <a:t>user</a:t>
            </a:r>
            <a:r>
              <a:rPr lang="it-IT" dirty="0"/>
              <a:t> </a:t>
            </a:r>
            <a:r>
              <a:rPr lang="it-IT" dirty="0" err="1"/>
              <a:t>registration</a:t>
            </a:r>
            <a:r>
              <a:rPr lang="it-IT" dirty="0"/>
              <a:t> information. </a:t>
            </a:r>
          </a:p>
          <a:p>
            <a:r>
              <a:rPr lang="it-IT" dirty="0"/>
              <a:t>Internet data </a:t>
            </a:r>
            <a:r>
              <a:rPr lang="it-IT" dirty="0" err="1"/>
              <a:t>is</a:t>
            </a:r>
            <a:r>
              <a:rPr lang="it-IT" dirty="0"/>
              <a:t> </a:t>
            </a:r>
            <a:r>
              <a:rPr lang="it-IT" dirty="0" err="1"/>
              <a:t>derived</a:t>
            </a:r>
            <a:r>
              <a:rPr lang="it-IT" dirty="0"/>
              <a:t> from Internet </a:t>
            </a:r>
            <a:r>
              <a:rPr lang="it-IT" dirty="0" err="1"/>
              <a:t>finance</a:t>
            </a:r>
            <a:r>
              <a:rPr lang="it-IT" dirty="0"/>
              <a:t> companies </a:t>
            </a:r>
            <a:r>
              <a:rPr lang="it-IT" dirty="0" err="1"/>
              <a:t>such</a:t>
            </a:r>
            <a:r>
              <a:rPr lang="it-IT" dirty="0"/>
              <a:t> </a:t>
            </a:r>
            <a:r>
              <a:rPr lang="it-IT" dirty="0" err="1"/>
              <a:t>as</a:t>
            </a:r>
            <a:r>
              <a:rPr lang="it-IT" dirty="0"/>
              <a:t> payment, micro-credit and </a:t>
            </a:r>
            <a:r>
              <a:rPr lang="it-IT" dirty="0" err="1"/>
              <a:t>other</a:t>
            </a:r>
            <a:r>
              <a:rPr lang="it-IT" dirty="0"/>
              <a:t> data. </a:t>
            </a:r>
          </a:p>
          <a:p>
            <a:r>
              <a:rPr lang="it-IT" dirty="0"/>
              <a:t>E-commerce data </a:t>
            </a:r>
            <a:r>
              <a:rPr lang="it-IT" dirty="0" err="1"/>
              <a:t>is</a:t>
            </a:r>
            <a:r>
              <a:rPr lang="it-IT" dirty="0"/>
              <a:t> </a:t>
            </a:r>
            <a:r>
              <a:rPr lang="it-IT" dirty="0" err="1"/>
              <a:t>derived</a:t>
            </a:r>
            <a:r>
              <a:rPr lang="it-IT" dirty="0"/>
              <a:t> from the e-commerce </a:t>
            </a:r>
            <a:r>
              <a:rPr lang="it-IT" dirty="0" err="1"/>
              <a:t>platform</a:t>
            </a:r>
            <a:r>
              <a:rPr lang="it-IT" dirty="0"/>
              <a:t> of the internet </a:t>
            </a:r>
            <a:r>
              <a:rPr lang="it-IT" dirty="0" err="1"/>
              <a:t>finance</a:t>
            </a:r>
            <a:r>
              <a:rPr lang="it-IT" dirty="0"/>
              <a:t> company, </a:t>
            </a:r>
            <a:r>
              <a:rPr lang="it-IT" dirty="0" err="1"/>
              <a:t>such</a:t>
            </a:r>
            <a:r>
              <a:rPr lang="it-IT" dirty="0"/>
              <a:t> </a:t>
            </a:r>
            <a:r>
              <a:rPr lang="it-IT" dirty="0" err="1"/>
              <a:t>as</a:t>
            </a:r>
            <a:r>
              <a:rPr lang="it-IT" dirty="0"/>
              <a:t> user trading </a:t>
            </a:r>
            <a:r>
              <a:rPr lang="it-IT" dirty="0" err="1"/>
              <a:t>goods</a:t>
            </a:r>
            <a:r>
              <a:rPr lang="it-IT" dirty="0"/>
              <a:t>, </a:t>
            </a:r>
            <a:r>
              <a:rPr lang="it-IT" dirty="0" err="1"/>
              <a:t>transaction</a:t>
            </a:r>
            <a:r>
              <a:rPr lang="it-IT" dirty="0"/>
              <a:t> </a:t>
            </a:r>
            <a:r>
              <a:rPr lang="it-IT" dirty="0" err="1"/>
              <a:t>amount</a:t>
            </a:r>
            <a:r>
              <a:rPr lang="it-IT" dirty="0"/>
              <a:t> and </a:t>
            </a:r>
            <a:r>
              <a:rPr lang="it-IT" dirty="0" err="1"/>
              <a:t>other</a:t>
            </a:r>
            <a:r>
              <a:rPr lang="it-IT" dirty="0"/>
              <a:t> </a:t>
            </a:r>
            <a:r>
              <a:rPr lang="it-IT" dirty="0" err="1"/>
              <a:t>transaction</a:t>
            </a:r>
            <a:r>
              <a:rPr lang="it-IT" dirty="0"/>
              <a:t> service data. </a:t>
            </a:r>
          </a:p>
          <a:p>
            <a:r>
              <a:rPr lang="it-IT" dirty="0"/>
              <a:t>Public information </a:t>
            </a:r>
            <a:r>
              <a:rPr lang="it-IT" dirty="0" err="1"/>
              <a:t>comes</a:t>
            </a:r>
            <a:r>
              <a:rPr lang="it-IT" dirty="0"/>
              <a:t> from data </a:t>
            </a:r>
            <a:r>
              <a:rPr lang="it-IT" dirty="0" err="1"/>
              <a:t>provided</a:t>
            </a:r>
            <a:r>
              <a:rPr lang="it-IT" dirty="0"/>
              <a:t> by </a:t>
            </a:r>
            <a:r>
              <a:rPr lang="it-IT" dirty="0" err="1"/>
              <a:t>external</a:t>
            </a:r>
            <a:r>
              <a:rPr lang="it-IT" dirty="0"/>
              <a:t> </a:t>
            </a:r>
            <a:r>
              <a:rPr lang="it-IT" dirty="0" err="1"/>
              <a:t>institutions</a:t>
            </a:r>
            <a:r>
              <a:rPr lang="it-IT" dirty="0"/>
              <a:t> with </a:t>
            </a:r>
            <a:r>
              <a:rPr lang="it-IT" dirty="0" err="1"/>
              <a:t>partnerships</a:t>
            </a:r>
            <a:r>
              <a:rPr lang="it-IT" dirty="0"/>
              <a:t>, </a:t>
            </a:r>
            <a:r>
              <a:rPr lang="it-IT" dirty="0" err="1"/>
              <a:t>such</a:t>
            </a:r>
            <a:r>
              <a:rPr lang="it-IT" dirty="0"/>
              <a:t> </a:t>
            </a:r>
            <a:r>
              <a:rPr lang="it-IT" dirty="0" err="1"/>
              <a:t>as</a:t>
            </a:r>
            <a:r>
              <a:rPr lang="it-IT" dirty="0"/>
              <a:t> the Learning Information Network, ID card </a:t>
            </a:r>
            <a:r>
              <a:rPr lang="it-IT" dirty="0" err="1"/>
              <a:t>systems</a:t>
            </a:r>
            <a:r>
              <a:rPr lang="it-IT" dirty="0"/>
              <a:t>, etc. </a:t>
            </a:r>
          </a:p>
          <a:p>
            <a:endParaRPr lang="it-IT" dirty="0"/>
          </a:p>
        </p:txBody>
      </p:sp>
    </p:spTree>
    <p:extLst>
      <p:ext uri="{BB962C8B-B14F-4D97-AF65-F5344CB8AC3E}">
        <p14:creationId xmlns:p14="http://schemas.microsoft.com/office/powerpoint/2010/main" val="33471866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4BADBB-2BBA-1448-A082-C1FBD97B2200}"/>
              </a:ext>
            </a:extLst>
          </p:cNvPr>
          <p:cNvSpPr>
            <a:spLocks noGrp="1"/>
          </p:cNvSpPr>
          <p:nvPr>
            <p:ph type="title"/>
          </p:nvPr>
        </p:nvSpPr>
        <p:spPr>
          <a:xfrm>
            <a:off x="628650" y="175556"/>
            <a:ext cx="7886700" cy="1325563"/>
          </a:xfrm>
        </p:spPr>
        <p:txBody>
          <a:bodyPr>
            <a:normAutofit fontScale="90000"/>
          </a:bodyPr>
          <a:lstStyle/>
          <a:p>
            <a:r>
              <a:rPr lang="it-IT" dirty="0"/>
              <a:t>a. Data </a:t>
            </a:r>
            <a:r>
              <a:rPr lang="it-IT" dirty="0" err="1"/>
              <a:t>desensitization</a:t>
            </a:r>
            <a:r>
              <a:rPr lang="it-IT" dirty="0"/>
              <a:t> </a:t>
            </a:r>
            <a:r>
              <a:rPr lang="it-IT" dirty="0" err="1"/>
              <a:t>based</a:t>
            </a:r>
            <a:r>
              <a:rPr lang="it-IT" dirty="0"/>
              <a:t> on </a:t>
            </a:r>
            <a:r>
              <a:rPr lang="it-IT" dirty="0" err="1"/>
              <a:t>dynamic</a:t>
            </a:r>
            <a:r>
              <a:rPr lang="it-IT" dirty="0"/>
              <a:t> </a:t>
            </a:r>
            <a:r>
              <a:rPr lang="it-IT" dirty="0" err="1"/>
              <a:t>desensitization</a:t>
            </a:r>
            <a:r>
              <a:rPr lang="it-IT" dirty="0"/>
              <a:t> </a:t>
            </a:r>
            <a:r>
              <a:rPr lang="it-IT" dirty="0" err="1"/>
              <a:t>technology</a:t>
            </a:r>
            <a:r>
              <a:rPr lang="it-IT" dirty="0"/>
              <a:t> </a:t>
            </a:r>
          </a:p>
        </p:txBody>
      </p:sp>
      <p:sp>
        <p:nvSpPr>
          <p:cNvPr id="3" name="Segnaposto contenuto 2">
            <a:extLst>
              <a:ext uri="{FF2B5EF4-FFF2-40B4-BE49-F238E27FC236}">
                <a16:creationId xmlns:a16="http://schemas.microsoft.com/office/drawing/2014/main" id="{731386B0-F846-7E49-8FB2-983EE62600D2}"/>
              </a:ext>
            </a:extLst>
          </p:cNvPr>
          <p:cNvSpPr>
            <a:spLocks noGrp="1"/>
          </p:cNvSpPr>
          <p:nvPr>
            <p:ph idx="1"/>
          </p:nvPr>
        </p:nvSpPr>
        <p:spPr>
          <a:xfrm>
            <a:off x="628650" y="1512270"/>
            <a:ext cx="7886700" cy="4351338"/>
          </a:xfrm>
        </p:spPr>
        <p:txBody>
          <a:bodyPr>
            <a:normAutofit fontScale="70000" lnSpcReduction="20000"/>
          </a:bodyPr>
          <a:lstStyle/>
          <a:p>
            <a:pPr marL="0" indent="0">
              <a:buNone/>
            </a:pPr>
            <a:r>
              <a:rPr lang="it-IT" dirty="0"/>
              <a:t>The </a:t>
            </a:r>
            <a:r>
              <a:rPr lang="it-IT" dirty="0" err="1"/>
              <a:t>sensitivity</a:t>
            </a:r>
            <a:r>
              <a:rPr lang="it-IT" dirty="0"/>
              <a:t> data of the credit body sample </a:t>
            </a:r>
            <a:r>
              <a:rPr lang="it-IT" dirty="0" err="1"/>
              <a:t>is</a:t>
            </a:r>
            <a:r>
              <a:rPr lang="it-IT" dirty="0"/>
              <a:t> </a:t>
            </a:r>
            <a:r>
              <a:rPr lang="it-IT" dirty="0" err="1"/>
              <a:t>desensitised</a:t>
            </a:r>
            <a:r>
              <a:rPr lang="it-IT" dirty="0"/>
              <a:t> by the </a:t>
            </a:r>
            <a:r>
              <a:rPr lang="it-IT" dirty="0" err="1"/>
              <a:t>dynamic</a:t>
            </a:r>
            <a:r>
              <a:rPr lang="it-IT" dirty="0"/>
              <a:t> </a:t>
            </a:r>
            <a:r>
              <a:rPr lang="it-IT" dirty="0" err="1"/>
              <a:t>desensitisation</a:t>
            </a:r>
            <a:r>
              <a:rPr lang="it-IT" dirty="0"/>
              <a:t> </a:t>
            </a:r>
            <a:r>
              <a:rPr lang="it-IT" dirty="0" err="1"/>
              <a:t>technology</a:t>
            </a:r>
            <a:r>
              <a:rPr lang="it-IT" dirty="0"/>
              <a:t>, and the </a:t>
            </a:r>
            <a:r>
              <a:rPr lang="it-IT" dirty="0" err="1"/>
              <a:t>purpose</a:t>
            </a:r>
            <a:r>
              <a:rPr lang="it-IT" dirty="0"/>
              <a:t> of </a:t>
            </a:r>
            <a:r>
              <a:rPr lang="it-IT" dirty="0" err="1"/>
              <a:t>encrypting</a:t>
            </a:r>
            <a:r>
              <a:rPr lang="it-IT" dirty="0"/>
              <a:t> and </a:t>
            </a:r>
            <a:r>
              <a:rPr lang="it-IT" dirty="0" err="1"/>
              <a:t>hiding</a:t>
            </a:r>
            <a:r>
              <a:rPr lang="it-IT" dirty="0"/>
              <a:t> the sensitive data in the background database can be </a:t>
            </a:r>
            <a:r>
              <a:rPr lang="it-IT" dirty="0" err="1"/>
              <a:t>achieved</a:t>
            </a:r>
            <a:r>
              <a:rPr lang="it-IT" dirty="0"/>
              <a:t>, and the </a:t>
            </a:r>
            <a:r>
              <a:rPr lang="it-IT" dirty="0" err="1"/>
              <a:t>sensitivity</a:t>
            </a:r>
            <a:r>
              <a:rPr lang="it-IT" dirty="0"/>
              <a:t> information of the client can be </a:t>
            </a:r>
            <a:r>
              <a:rPr lang="it-IT" dirty="0" err="1"/>
              <a:t>protected</a:t>
            </a:r>
            <a:r>
              <a:rPr lang="it-IT" dirty="0"/>
              <a:t>:</a:t>
            </a:r>
          </a:p>
          <a:p>
            <a:pPr marL="0" indent="0">
              <a:buNone/>
            </a:pPr>
            <a:r>
              <a:rPr lang="it-IT" dirty="0"/>
              <a:t>Data </a:t>
            </a:r>
            <a:r>
              <a:rPr lang="it-IT" dirty="0" err="1"/>
              <a:t>desensitisation</a:t>
            </a:r>
            <a:r>
              <a:rPr lang="it-IT" dirty="0"/>
              <a:t> </a:t>
            </a:r>
            <a:r>
              <a:rPr lang="it-IT" dirty="0" err="1"/>
              <a:t>mainly</a:t>
            </a:r>
            <a:r>
              <a:rPr lang="it-IT" dirty="0"/>
              <a:t> </a:t>
            </a:r>
            <a:r>
              <a:rPr lang="it-IT" dirty="0" err="1"/>
              <a:t>includes</a:t>
            </a:r>
            <a:r>
              <a:rPr lang="it-IT" dirty="0"/>
              <a:t> </a:t>
            </a:r>
            <a:r>
              <a:rPr lang="it-IT" dirty="0" err="1"/>
              <a:t>four</a:t>
            </a:r>
            <a:r>
              <a:rPr lang="it-IT" dirty="0"/>
              <a:t> </a:t>
            </a:r>
            <a:r>
              <a:rPr lang="it-IT" dirty="0" err="1"/>
              <a:t>aspects</a:t>
            </a:r>
            <a:r>
              <a:rPr lang="it-IT" dirty="0"/>
              <a:t>: </a:t>
            </a:r>
          </a:p>
          <a:p>
            <a:r>
              <a:rPr lang="it-IT" dirty="0"/>
              <a:t>For </a:t>
            </a:r>
            <a:r>
              <a:rPr lang="it-IT" dirty="0" err="1"/>
              <a:t>identity</a:t>
            </a:r>
            <a:r>
              <a:rPr lang="it-IT" dirty="0"/>
              <a:t> data, </a:t>
            </a:r>
            <a:r>
              <a:rPr lang="it-IT" dirty="0" err="1"/>
              <a:t>such</a:t>
            </a:r>
            <a:r>
              <a:rPr lang="it-IT" dirty="0"/>
              <a:t> </a:t>
            </a:r>
            <a:r>
              <a:rPr lang="it-IT" dirty="0" err="1"/>
              <a:t>as</a:t>
            </a:r>
            <a:r>
              <a:rPr lang="it-IT" dirty="0"/>
              <a:t> email, mobile </a:t>
            </a:r>
            <a:r>
              <a:rPr lang="it-IT" dirty="0" err="1"/>
              <a:t>phone</a:t>
            </a:r>
            <a:r>
              <a:rPr lang="it-IT" dirty="0"/>
              <a:t>  </a:t>
            </a:r>
            <a:r>
              <a:rPr lang="it-IT" dirty="0" err="1"/>
              <a:t>number</a:t>
            </a:r>
            <a:r>
              <a:rPr lang="it-IT" dirty="0"/>
              <a:t>, to </a:t>
            </a:r>
            <a:r>
              <a:rPr lang="it-IT" dirty="0" err="1"/>
              <a:t>identify</a:t>
            </a:r>
            <a:r>
              <a:rPr lang="it-IT" dirty="0"/>
              <a:t>. </a:t>
            </a:r>
          </a:p>
          <a:p>
            <a:r>
              <a:rPr lang="it-IT" dirty="0"/>
              <a:t>For time and date data, </a:t>
            </a:r>
            <a:r>
              <a:rPr lang="it-IT" dirty="0" err="1"/>
              <a:t>remove</a:t>
            </a:r>
            <a:r>
              <a:rPr lang="it-IT" dirty="0"/>
              <a:t> </a:t>
            </a:r>
            <a:r>
              <a:rPr lang="it-IT" dirty="0" err="1"/>
              <a:t>its</a:t>
            </a:r>
            <a:r>
              <a:rPr lang="it-IT" dirty="0"/>
              <a:t> </a:t>
            </a:r>
            <a:r>
              <a:rPr lang="it-IT" dirty="0" err="1"/>
              <a:t>accuracy</a:t>
            </a:r>
            <a:r>
              <a:rPr lang="it-IT" dirty="0"/>
              <a:t>. </a:t>
            </a:r>
          </a:p>
          <a:p>
            <a:r>
              <a:rPr lang="it-IT" dirty="0" err="1"/>
              <a:t>Convert</a:t>
            </a:r>
            <a:r>
              <a:rPr lang="it-IT" dirty="0"/>
              <a:t> text data, </a:t>
            </a:r>
            <a:r>
              <a:rPr lang="it-IT" dirty="0" err="1"/>
              <a:t>such</a:t>
            </a:r>
            <a:r>
              <a:rPr lang="it-IT" dirty="0"/>
              <a:t> </a:t>
            </a:r>
            <a:r>
              <a:rPr lang="it-IT" dirty="0" err="1"/>
              <a:t>as</a:t>
            </a:r>
            <a:r>
              <a:rPr lang="it-IT" dirty="0"/>
              <a:t> </a:t>
            </a:r>
            <a:r>
              <a:rPr lang="it-IT" dirty="0" err="1"/>
              <a:t>name</a:t>
            </a:r>
            <a:r>
              <a:rPr lang="it-IT" dirty="0"/>
              <a:t>, home </a:t>
            </a:r>
            <a:r>
              <a:rPr lang="it-IT" dirty="0" err="1"/>
              <a:t>address</a:t>
            </a:r>
            <a:r>
              <a:rPr lang="it-IT" dirty="0"/>
              <a:t>, </a:t>
            </a:r>
            <a:r>
              <a:rPr lang="it-IT" dirty="0" err="1"/>
              <a:t>etc</a:t>
            </a:r>
            <a:r>
              <a:rPr lang="it-IT" dirty="0"/>
              <a:t>, </a:t>
            </a:r>
            <a:r>
              <a:rPr lang="it-IT" dirty="0" err="1"/>
              <a:t>into</a:t>
            </a:r>
            <a:r>
              <a:rPr lang="it-IT" dirty="0"/>
              <a:t> </a:t>
            </a:r>
            <a:r>
              <a:rPr lang="it-IT" dirty="0" err="1"/>
              <a:t>digital</a:t>
            </a:r>
            <a:r>
              <a:rPr lang="it-IT" dirty="0"/>
              <a:t> data. </a:t>
            </a:r>
          </a:p>
          <a:p>
            <a:r>
              <a:rPr lang="it-IT" dirty="0" err="1"/>
              <a:t>Logarithmic</a:t>
            </a:r>
            <a:r>
              <a:rPr lang="it-IT" dirty="0"/>
              <a:t> data, </a:t>
            </a:r>
            <a:r>
              <a:rPr lang="it-IT" dirty="0" err="1"/>
              <a:t>such</a:t>
            </a:r>
            <a:r>
              <a:rPr lang="it-IT" dirty="0"/>
              <a:t> </a:t>
            </a:r>
            <a:r>
              <a:rPr lang="it-IT" dirty="0" err="1"/>
              <a:t>as</a:t>
            </a:r>
            <a:r>
              <a:rPr lang="it-IT" dirty="0"/>
              <a:t> </a:t>
            </a:r>
            <a:r>
              <a:rPr lang="it-IT" dirty="0" err="1"/>
              <a:t>amount</a:t>
            </a:r>
            <a:r>
              <a:rPr lang="it-IT" dirty="0"/>
              <a:t>, </a:t>
            </a:r>
            <a:r>
              <a:rPr lang="it-IT" dirty="0" err="1"/>
              <a:t>etc</a:t>
            </a:r>
            <a:r>
              <a:rPr lang="it-IT" dirty="0"/>
              <a:t>, positive and negative </a:t>
            </a:r>
            <a:r>
              <a:rPr lang="it-IT" dirty="0" err="1"/>
              <a:t>floating</a:t>
            </a:r>
            <a:r>
              <a:rPr lang="it-IT" dirty="0"/>
              <a:t> 5% -10%. </a:t>
            </a:r>
          </a:p>
          <a:p>
            <a:r>
              <a:rPr lang="it-IT" dirty="0" err="1"/>
              <a:t>Detection</a:t>
            </a:r>
            <a:r>
              <a:rPr lang="it-IT" dirty="0"/>
              <a:t> of </a:t>
            </a:r>
            <a:r>
              <a:rPr lang="it-IT" dirty="0" err="1"/>
              <a:t>abnormal</a:t>
            </a:r>
            <a:r>
              <a:rPr lang="it-IT" dirty="0"/>
              <a:t> </a:t>
            </a:r>
            <a:r>
              <a:rPr lang="it-IT" dirty="0" err="1"/>
              <a:t>value</a:t>
            </a:r>
            <a:r>
              <a:rPr lang="it-IT" dirty="0"/>
              <a:t> </a:t>
            </a:r>
            <a:r>
              <a:rPr lang="it-IT" dirty="0" err="1"/>
              <a:t>based</a:t>
            </a:r>
            <a:r>
              <a:rPr lang="it-IT" dirty="0"/>
              <a:t> on the LOF (</a:t>
            </a:r>
            <a:r>
              <a:rPr lang="it-IT" dirty="0" err="1"/>
              <a:t>local</a:t>
            </a:r>
            <a:r>
              <a:rPr lang="it-IT" dirty="0"/>
              <a:t> </a:t>
            </a:r>
            <a:r>
              <a:rPr lang="it-IT" dirty="0" err="1"/>
              <a:t>outlier</a:t>
            </a:r>
            <a:r>
              <a:rPr lang="it-IT" dirty="0"/>
              <a:t> </a:t>
            </a:r>
            <a:r>
              <a:rPr lang="it-IT" dirty="0" err="1"/>
              <a:t>factor</a:t>
            </a:r>
            <a:r>
              <a:rPr lang="it-IT" dirty="0"/>
              <a:t>) test </a:t>
            </a:r>
            <a:r>
              <a:rPr lang="it-IT" dirty="0" err="1"/>
              <a:t>method</a:t>
            </a:r>
            <a:r>
              <a:rPr lang="it-IT" dirty="0"/>
              <a:t> </a:t>
            </a:r>
          </a:p>
          <a:p>
            <a:endParaRPr lang="it-IT" dirty="0"/>
          </a:p>
        </p:txBody>
      </p:sp>
    </p:spTree>
    <p:extLst>
      <p:ext uri="{BB962C8B-B14F-4D97-AF65-F5344CB8AC3E}">
        <p14:creationId xmlns:p14="http://schemas.microsoft.com/office/powerpoint/2010/main" val="767041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27ADA9-D9FD-704F-A580-8DFEEB04DEFD}"/>
              </a:ext>
            </a:extLst>
          </p:cNvPr>
          <p:cNvSpPr>
            <a:spLocks noGrp="1"/>
          </p:cNvSpPr>
          <p:nvPr>
            <p:ph type="title"/>
          </p:nvPr>
        </p:nvSpPr>
        <p:spPr/>
        <p:txBody>
          <a:bodyPr/>
          <a:lstStyle/>
          <a:p>
            <a:r>
              <a:rPr lang="it-IT" dirty="0"/>
              <a:t>b. Local </a:t>
            </a:r>
            <a:r>
              <a:rPr lang="it-IT" dirty="0" err="1"/>
              <a:t>outlier</a:t>
            </a:r>
            <a:r>
              <a:rPr lang="it-IT" dirty="0"/>
              <a:t> </a:t>
            </a:r>
            <a:r>
              <a:rPr lang="it-IT" dirty="0" err="1"/>
              <a:t>factor</a:t>
            </a:r>
            <a:r>
              <a:rPr lang="it-IT" dirty="0"/>
              <a:t> </a:t>
            </a:r>
          </a:p>
        </p:txBody>
      </p:sp>
      <p:sp>
        <p:nvSpPr>
          <p:cNvPr id="3" name="Segnaposto contenuto 2">
            <a:extLst>
              <a:ext uri="{FF2B5EF4-FFF2-40B4-BE49-F238E27FC236}">
                <a16:creationId xmlns:a16="http://schemas.microsoft.com/office/drawing/2014/main" id="{FA64CC65-5E5D-6849-A39D-F54DB8B781DF}"/>
              </a:ext>
            </a:extLst>
          </p:cNvPr>
          <p:cNvSpPr>
            <a:spLocks noGrp="1"/>
          </p:cNvSpPr>
          <p:nvPr>
            <p:ph idx="1"/>
          </p:nvPr>
        </p:nvSpPr>
        <p:spPr>
          <a:xfrm>
            <a:off x="628650" y="1690689"/>
            <a:ext cx="7886700" cy="4351338"/>
          </a:xfrm>
        </p:spPr>
        <p:txBody>
          <a:bodyPr>
            <a:normAutofit fontScale="77500" lnSpcReduction="20000"/>
          </a:bodyPr>
          <a:lstStyle/>
          <a:p>
            <a:pPr algn="l"/>
            <a:r>
              <a:rPr lang="en-US" b="0" i="0" dirty="0">
                <a:solidFill>
                  <a:srgbClr val="292929"/>
                </a:solidFill>
                <a:effectLst/>
                <a:latin typeface="charter"/>
              </a:rPr>
              <a:t>Local outlier factor (LOF) is an algorithm that identifies the outliers present in the dataset. But what does the </a:t>
            </a:r>
            <a:r>
              <a:rPr lang="en-US" b="1" i="0" dirty="0">
                <a:solidFill>
                  <a:srgbClr val="292929"/>
                </a:solidFill>
                <a:effectLst/>
                <a:latin typeface="charter"/>
              </a:rPr>
              <a:t>local outlier </a:t>
            </a:r>
            <a:r>
              <a:rPr lang="en-US" b="0" i="0" dirty="0">
                <a:solidFill>
                  <a:srgbClr val="292929"/>
                </a:solidFill>
                <a:effectLst/>
                <a:latin typeface="charter"/>
              </a:rPr>
              <a:t>mean?</a:t>
            </a:r>
          </a:p>
          <a:p>
            <a:pPr algn="l"/>
            <a:r>
              <a:rPr lang="en-US" b="0" i="0" dirty="0">
                <a:solidFill>
                  <a:srgbClr val="292929"/>
                </a:solidFill>
                <a:effectLst/>
                <a:latin typeface="charter"/>
              </a:rPr>
              <a:t>When a point is considered as an outlier based on its local neighborhood, it is a </a:t>
            </a:r>
            <a:r>
              <a:rPr lang="en-US" b="1" i="0" dirty="0">
                <a:solidFill>
                  <a:srgbClr val="292929"/>
                </a:solidFill>
                <a:effectLst/>
                <a:latin typeface="charter"/>
              </a:rPr>
              <a:t>local outlier</a:t>
            </a:r>
            <a:r>
              <a:rPr lang="en-US" b="0" i="0" dirty="0">
                <a:solidFill>
                  <a:srgbClr val="292929"/>
                </a:solidFill>
                <a:effectLst/>
                <a:latin typeface="charter"/>
              </a:rPr>
              <a:t>. LOF will identify an outlier considering the density of the neighborhood. LOF performs well when the density of the data is not the same throughout the dataset.</a:t>
            </a:r>
          </a:p>
          <a:p>
            <a:pPr algn="l"/>
            <a:r>
              <a:rPr lang="en-US" b="0" i="0" dirty="0">
                <a:solidFill>
                  <a:srgbClr val="292929"/>
                </a:solidFill>
                <a:effectLst/>
                <a:latin typeface="charter"/>
              </a:rPr>
              <a:t>To understand LOF, we have to learn a few concepts sequentially:</a:t>
            </a:r>
          </a:p>
          <a:p>
            <a:pPr algn="l">
              <a:buFont typeface="Arial" panose="020B0604020202020204" pitchFamily="34" charset="0"/>
              <a:buChar char="•"/>
            </a:pPr>
            <a:r>
              <a:rPr lang="en-US" b="0" i="0" dirty="0">
                <a:solidFill>
                  <a:srgbClr val="292929"/>
                </a:solidFill>
                <a:effectLst/>
                <a:latin typeface="charter"/>
              </a:rPr>
              <a:t>K-distance and K-neighbors</a:t>
            </a:r>
          </a:p>
          <a:p>
            <a:pPr algn="l">
              <a:buFont typeface="Arial" panose="020B0604020202020204" pitchFamily="34" charset="0"/>
              <a:buChar char="•"/>
            </a:pPr>
            <a:r>
              <a:rPr lang="en-US" b="0" i="0" dirty="0">
                <a:solidFill>
                  <a:srgbClr val="292929"/>
                </a:solidFill>
                <a:effectLst/>
                <a:latin typeface="charter"/>
              </a:rPr>
              <a:t>Reachability distance (RD)</a:t>
            </a:r>
          </a:p>
          <a:p>
            <a:pPr algn="l">
              <a:buFont typeface="Arial" panose="020B0604020202020204" pitchFamily="34" charset="0"/>
              <a:buChar char="•"/>
            </a:pPr>
            <a:r>
              <a:rPr lang="en-US" b="0" i="0" dirty="0">
                <a:solidFill>
                  <a:srgbClr val="292929"/>
                </a:solidFill>
                <a:effectLst/>
                <a:latin typeface="charter"/>
              </a:rPr>
              <a:t>Local reachability density (LRD)</a:t>
            </a:r>
          </a:p>
          <a:p>
            <a:pPr algn="l">
              <a:buFont typeface="Arial" panose="020B0604020202020204" pitchFamily="34" charset="0"/>
              <a:buChar char="•"/>
            </a:pPr>
            <a:r>
              <a:rPr lang="en-US" b="0" i="0" dirty="0">
                <a:solidFill>
                  <a:srgbClr val="292929"/>
                </a:solidFill>
                <a:effectLst/>
                <a:latin typeface="charter"/>
              </a:rPr>
              <a:t>Local Outlier Factor (LOF)</a:t>
            </a:r>
          </a:p>
          <a:p>
            <a:endParaRPr lang="it-IT" dirty="0"/>
          </a:p>
        </p:txBody>
      </p:sp>
    </p:spTree>
    <p:extLst>
      <p:ext uri="{BB962C8B-B14F-4D97-AF65-F5344CB8AC3E}">
        <p14:creationId xmlns:p14="http://schemas.microsoft.com/office/powerpoint/2010/main" val="3673058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96B72662-3AD7-475A-8D5A-0EC8A7D58C28}"/>
              </a:ext>
            </a:extLst>
          </p:cNvPr>
          <p:cNvSpPr>
            <a:spLocks noGrp="1"/>
          </p:cNvSpPr>
          <p:nvPr>
            <p:ph idx="1"/>
          </p:nvPr>
        </p:nvSpPr>
        <p:spPr>
          <a:xfrm>
            <a:off x="272562" y="229406"/>
            <a:ext cx="8343900" cy="5574323"/>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400" b="0" i="0" u="none" strike="noStrike" cap="none" normalizeH="0" baseline="0" dirty="0">
                <a:ln>
                  <a:noFill/>
                </a:ln>
                <a:solidFill>
                  <a:srgbClr val="292929"/>
                </a:solidFill>
                <a:effectLst/>
                <a:latin typeface="sohne"/>
              </a:rPr>
              <a:t>K-DISTANCE AND K-NEIGHBORS</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400" b="1" i="0" u="none" strike="noStrike" cap="none" normalizeH="0" baseline="0" dirty="0">
                <a:ln>
                  <a:noFill/>
                </a:ln>
                <a:solidFill>
                  <a:srgbClr val="292929"/>
                </a:solidFill>
                <a:effectLst/>
                <a:latin typeface="charter"/>
              </a:rPr>
              <a:t>K-</a:t>
            </a:r>
            <a:r>
              <a:rPr kumimoji="0" lang="it-IT" altLang="it-IT" sz="2400" b="1" i="0" u="none" strike="noStrike" cap="none" normalizeH="0" baseline="0" dirty="0" err="1">
                <a:ln>
                  <a:noFill/>
                </a:ln>
                <a:solidFill>
                  <a:srgbClr val="292929"/>
                </a:solidFill>
                <a:effectLst/>
                <a:latin typeface="charter"/>
              </a:rPr>
              <a:t>distance</a:t>
            </a:r>
            <a:r>
              <a:rPr kumimoji="0" lang="it-IT" altLang="it-IT" sz="2400" b="0" i="0" u="none" strike="noStrike" cap="none" normalizeH="0" baseline="0" dirty="0">
                <a:ln>
                  <a:noFill/>
                </a:ln>
                <a:solidFill>
                  <a:srgbClr val="292929"/>
                </a:solidFill>
                <a:effectLst/>
                <a:latin typeface="charter"/>
              </a:rPr>
              <a:t> </a:t>
            </a:r>
            <a:r>
              <a:rPr kumimoji="0" lang="it-IT" altLang="it-IT" sz="2400" b="0" i="0" u="none" strike="noStrike" cap="none" normalizeH="0" baseline="0" dirty="0" err="1">
                <a:ln>
                  <a:noFill/>
                </a:ln>
                <a:solidFill>
                  <a:srgbClr val="292929"/>
                </a:solidFill>
                <a:effectLst/>
                <a:latin typeface="charter"/>
              </a:rPr>
              <a:t>is</a:t>
            </a:r>
            <a:r>
              <a:rPr kumimoji="0" lang="it-IT" altLang="it-IT" sz="2400" b="0" i="0" u="none" strike="noStrike" cap="none" normalizeH="0" baseline="0" dirty="0">
                <a:ln>
                  <a:noFill/>
                </a:ln>
                <a:solidFill>
                  <a:srgbClr val="292929"/>
                </a:solidFill>
                <a:effectLst/>
                <a:latin typeface="charter"/>
              </a:rPr>
              <a:t> the </a:t>
            </a:r>
            <a:r>
              <a:rPr kumimoji="0" lang="it-IT" altLang="it-IT" sz="2400" b="0" i="0" u="none" strike="noStrike" cap="none" normalizeH="0" baseline="0" dirty="0" err="1">
                <a:ln>
                  <a:noFill/>
                </a:ln>
                <a:solidFill>
                  <a:srgbClr val="292929"/>
                </a:solidFill>
                <a:effectLst/>
                <a:latin typeface="charter"/>
              </a:rPr>
              <a:t>distance</a:t>
            </a:r>
            <a:r>
              <a:rPr kumimoji="0" lang="it-IT" altLang="it-IT" sz="2400" b="0" i="0" u="none" strike="noStrike" cap="none" normalizeH="0" baseline="0" dirty="0">
                <a:ln>
                  <a:noFill/>
                </a:ln>
                <a:solidFill>
                  <a:srgbClr val="292929"/>
                </a:solidFill>
                <a:effectLst/>
                <a:latin typeface="charter"/>
              </a:rPr>
              <a:t> </a:t>
            </a:r>
            <a:r>
              <a:rPr kumimoji="0" lang="it-IT" altLang="it-IT" sz="2400" b="0" i="0" u="none" strike="noStrike" cap="none" normalizeH="0" baseline="0" dirty="0" err="1">
                <a:ln>
                  <a:noFill/>
                </a:ln>
                <a:solidFill>
                  <a:srgbClr val="292929"/>
                </a:solidFill>
                <a:effectLst/>
                <a:latin typeface="charter"/>
              </a:rPr>
              <a:t>between</a:t>
            </a:r>
            <a:r>
              <a:rPr kumimoji="0" lang="it-IT" altLang="it-IT" sz="2400" b="0" i="0" u="none" strike="noStrike" cap="none" normalizeH="0" baseline="0" dirty="0">
                <a:ln>
                  <a:noFill/>
                </a:ln>
                <a:solidFill>
                  <a:srgbClr val="292929"/>
                </a:solidFill>
                <a:effectLst/>
                <a:latin typeface="charter"/>
              </a:rPr>
              <a:t> the point, and </a:t>
            </a:r>
            <a:r>
              <a:rPr kumimoji="0" lang="it-IT" altLang="it-IT" sz="2400" b="0" i="0" u="none" strike="noStrike" cap="none" normalizeH="0" baseline="0" dirty="0" err="1">
                <a:ln>
                  <a:noFill/>
                </a:ln>
                <a:solidFill>
                  <a:srgbClr val="292929"/>
                </a:solidFill>
                <a:effectLst/>
                <a:latin typeface="charter"/>
              </a:rPr>
              <a:t>it’s</a:t>
            </a:r>
            <a:r>
              <a:rPr kumimoji="0" lang="it-IT" altLang="it-IT" sz="2400" b="0" i="0" u="none" strike="noStrike" cap="none" normalizeH="0" baseline="0" dirty="0">
                <a:ln>
                  <a:noFill/>
                </a:ln>
                <a:solidFill>
                  <a:srgbClr val="292929"/>
                </a:solidFill>
                <a:effectLst/>
                <a:latin typeface="charter"/>
              </a:rPr>
              <a:t> </a:t>
            </a:r>
            <a:r>
              <a:rPr kumimoji="0" lang="it-IT" altLang="it-IT" sz="2400" b="0" i="0" u="none" strike="noStrike" cap="none" normalizeH="0" baseline="0" dirty="0" err="1">
                <a:ln>
                  <a:noFill/>
                </a:ln>
                <a:solidFill>
                  <a:srgbClr val="292929"/>
                </a:solidFill>
                <a:effectLst/>
                <a:latin typeface="charter"/>
              </a:rPr>
              <a:t>Kᵗʰ</a:t>
            </a:r>
            <a:r>
              <a:rPr kumimoji="0" lang="it-IT" altLang="it-IT" sz="2400" b="0" i="0" u="none" strike="noStrike" cap="none" normalizeH="0" baseline="0" dirty="0">
                <a:ln>
                  <a:noFill/>
                </a:ln>
                <a:solidFill>
                  <a:srgbClr val="292929"/>
                </a:solidFill>
                <a:effectLst/>
                <a:latin typeface="charter"/>
              </a:rPr>
              <a:t> </a:t>
            </a:r>
            <a:r>
              <a:rPr kumimoji="0" lang="it-IT" altLang="it-IT" sz="2400" b="0" i="0" u="none" strike="noStrike" cap="none" normalizeH="0" baseline="0" dirty="0" err="1">
                <a:ln>
                  <a:noFill/>
                </a:ln>
                <a:solidFill>
                  <a:srgbClr val="292929"/>
                </a:solidFill>
                <a:effectLst/>
                <a:latin typeface="charter"/>
              </a:rPr>
              <a:t>nearest</a:t>
            </a:r>
            <a:r>
              <a:rPr kumimoji="0" lang="it-IT" altLang="it-IT" sz="2400" b="0" i="0" u="none" strike="noStrike" cap="none" normalizeH="0" baseline="0" dirty="0">
                <a:ln>
                  <a:noFill/>
                </a:ln>
                <a:solidFill>
                  <a:srgbClr val="292929"/>
                </a:solidFill>
                <a:effectLst/>
                <a:latin typeface="charter"/>
              </a:rPr>
              <a:t> </a:t>
            </a:r>
            <a:r>
              <a:rPr kumimoji="0" lang="it-IT" altLang="it-IT" sz="2400" b="0" i="0" u="none" strike="noStrike" cap="none" normalizeH="0" baseline="0" dirty="0" err="1">
                <a:ln>
                  <a:noFill/>
                </a:ln>
                <a:solidFill>
                  <a:srgbClr val="292929"/>
                </a:solidFill>
                <a:effectLst/>
                <a:latin typeface="charter"/>
              </a:rPr>
              <a:t>neighbor</a:t>
            </a:r>
            <a:r>
              <a:rPr kumimoji="0" lang="it-IT" altLang="it-IT" sz="2400" b="0" i="0" u="none" strike="noStrike" cap="none" normalizeH="0" baseline="0" dirty="0">
                <a:ln>
                  <a:noFill/>
                </a:ln>
                <a:solidFill>
                  <a:srgbClr val="292929"/>
                </a:solidFill>
                <a:effectLst/>
                <a:latin typeface="charte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400" b="1" i="0" u="none" strike="noStrike" cap="none" normalizeH="0" baseline="0" dirty="0">
                <a:ln>
                  <a:noFill/>
                </a:ln>
                <a:solidFill>
                  <a:srgbClr val="292929"/>
                </a:solidFill>
                <a:effectLst/>
                <a:latin typeface="charter"/>
              </a:rPr>
              <a:t>K-</a:t>
            </a:r>
            <a:r>
              <a:rPr kumimoji="0" lang="it-IT" altLang="it-IT" sz="2400" b="1" i="0" u="none" strike="noStrike" cap="none" normalizeH="0" baseline="0" dirty="0" err="1">
                <a:ln>
                  <a:noFill/>
                </a:ln>
                <a:solidFill>
                  <a:srgbClr val="292929"/>
                </a:solidFill>
                <a:effectLst/>
                <a:latin typeface="charter"/>
              </a:rPr>
              <a:t>neighbors</a:t>
            </a:r>
            <a:r>
              <a:rPr kumimoji="0" lang="it-IT" altLang="it-IT" sz="2400" b="0" i="0" u="none" strike="noStrike" cap="none" normalizeH="0" baseline="0" dirty="0">
                <a:ln>
                  <a:noFill/>
                </a:ln>
                <a:solidFill>
                  <a:srgbClr val="292929"/>
                </a:solidFill>
                <a:effectLst/>
                <a:latin typeface="charter"/>
              </a:rPr>
              <a:t> </a:t>
            </a:r>
            <a:r>
              <a:rPr kumimoji="0" lang="it-IT" altLang="it-IT" sz="2400" b="0" i="0" u="none" strike="noStrike" cap="none" normalizeH="0" baseline="0" dirty="0" err="1">
                <a:ln>
                  <a:noFill/>
                </a:ln>
                <a:solidFill>
                  <a:srgbClr val="292929"/>
                </a:solidFill>
                <a:effectLst/>
                <a:latin typeface="charter"/>
              </a:rPr>
              <a:t>denoted</a:t>
            </a:r>
            <a:r>
              <a:rPr kumimoji="0" lang="it-IT" altLang="it-IT" sz="2400" b="0" i="0" u="none" strike="noStrike" cap="none" normalizeH="0" baseline="0" dirty="0">
                <a:ln>
                  <a:noFill/>
                </a:ln>
                <a:solidFill>
                  <a:srgbClr val="292929"/>
                </a:solidFill>
                <a:effectLst/>
                <a:latin typeface="charter"/>
              </a:rPr>
              <a:t> by Nₖ(A) </a:t>
            </a:r>
            <a:r>
              <a:rPr kumimoji="0" lang="it-IT" altLang="it-IT" sz="2400" b="0" i="0" u="none" strike="noStrike" cap="none" normalizeH="0" baseline="0" dirty="0" err="1">
                <a:ln>
                  <a:noFill/>
                </a:ln>
                <a:solidFill>
                  <a:srgbClr val="292929"/>
                </a:solidFill>
                <a:effectLst/>
                <a:latin typeface="charter"/>
              </a:rPr>
              <a:t>includes</a:t>
            </a:r>
            <a:r>
              <a:rPr kumimoji="0" lang="it-IT" altLang="it-IT" sz="2400" b="0" i="0" u="none" strike="noStrike" cap="none" normalizeH="0" baseline="0" dirty="0">
                <a:ln>
                  <a:noFill/>
                </a:ln>
                <a:solidFill>
                  <a:srgbClr val="292929"/>
                </a:solidFill>
                <a:effectLst/>
                <a:latin typeface="charter"/>
              </a:rPr>
              <a:t> a set of points </a:t>
            </a:r>
            <a:r>
              <a:rPr kumimoji="0" lang="it-IT" altLang="it-IT" sz="2400" b="0" i="0" u="none" strike="noStrike" cap="none" normalizeH="0" baseline="0" dirty="0" err="1">
                <a:ln>
                  <a:noFill/>
                </a:ln>
                <a:solidFill>
                  <a:srgbClr val="292929"/>
                </a:solidFill>
                <a:effectLst/>
                <a:latin typeface="charter"/>
              </a:rPr>
              <a:t>that</a:t>
            </a:r>
            <a:r>
              <a:rPr kumimoji="0" lang="it-IT" altLang="it-IT" sz="2400" b="0" i="0" u="none" strike="noStrike" cap="none" normalizeH="0" baseline="0" dirty="0">
                <a:ln>
                  <a:noFill/>
                </a:ln>
                <a:solidFill>
                  <a:srgbClr val="292929"/>
                </a:solidFill>
                <a:effectLst/>
                <a:latin typeface="charter"/>
              </a:rPr>
              <a:t> </a:t>
            </a:r>
            <a:r>
              <a:rPr kumimoji="0" lang="it-IT" altLang="it-IT" sz="2400" b="0" i="0" u="none" strike="noStrike" cap="none" normalizeH="0" baseline="0" dirty="0" err="1">
                <a:ln>
                  <a:noFill/>
                </a:ln>
                <a:solidFill>
                  <a:srgbClr val="292929"/>
                </a:solidFill>
                <a:effectLst/>
                <a:latin typeface="charter"/>
              </a:rPr>
              <a:t>lie</a:t>
            </a:r>
            <a:r>
              <a:rPr kumimoji="0" lang="it-IT" altLang="it-IT" sz="2400" b="0" i="0" u="none" strike="noStrike" cap="none" normalizeH="0" baseline="0" dirty="0">
                <a:ln>
                  <a:noFill/>
                </a:ln>
                <a:solidFill>
                  <a:srgbClr val="292929"/>
                </a:solidFill>
                <a:effectLst/>
                <a:latin typeface="charter"/>
              </a:rPr>
              <a:t> in or on the </a:t>
            </a:r>
            <a:r>
              <a:rPr kumimoji="0" lang="it-IT" altLang="it-IT" sz="2400" b="0" i="0" u="none" strike="noStrike" cap="none" normalizeH="0" baseline="0" dirty="0" err="1">
                <a:ln>
                  <a:noFill/>
                </a:ln>
                <a:solidFill>
                  <a:srgbClr val="292929"/>
                </a:solidFill>
                <a:effectLst/>
                <a:latin typeface="charter"/>
              </a:rPr>
              <a:t>circle</a:t>
            </a:r>
            <a:r>
              <a:rPr kumimoji="0" lang="it-IT" altLang="it-IT" sz="2400" b="0" i="0" u="none" strike="noStrike" cap="none" normalizeH="0" baseline="0" dirty="0">
                <a:ln>
                  <a:noFill/>
                </a:ln>
                <a:solidFill>
                  <a:srgbClr val="292929"/>
                </a:solidFill>
                <a:effectLst/>
                <a:latin typeface="charter"/>
              </a:rPr>
              <a:t> of </a:t>
            </a:r>
            <a:r>
              <a:rPr kumimoji="0" lang="it-IT" altLang="it-IT" sz="2400" b="0" i="0" u="none" strike="noStrike" cap="none" normalizeH="0" baseline="0" dirty="0" err="1">
                <a:ln>
                  <a:noFill/>
                </a:ln>
                <a:solidFill>
                  <a:srgbClr val="292929"/>
                </a:solidFill>
                <a:effectLst/>
                <a:latin typeface="charter"/>
              </a:rPr>
              <a:t>radius</a:t>
            </a:r>
            <a:r>
              <a:rPr kumimoji="0" lang="it-IT" altLang="it-IT" sz="2400" b="0" i="0" u="none" strike="noStrike" cap="none" normalizeH="0" baseline="0" dirty="0">
                <a:ln>
                  <a:noFill/>
                </a:ln>
                <a:solidFill>
                  <a:srgbClr val="292929"/>
                </a:solidFill>
                <a:effectLst/>
                <a:latin typeface="charter"/>
              </a:rPr>
              <a:t> K-</a:t>
            </a:r>
            <a:r>
              <a:rPr kumimoji="0" lang="it-IT" altLang="it-IT" sz="2400" b="0" i="0" u="none" strike="noStrike" cap="none" normalizeH="0" baseline="0" dirty="0" err="1">
                <a:ln>
                  <a:noFill/>
                </a:ln>
                <a:solidFill>
                  <a:srgbClr val="292929"/>
                </a:solidFill>
                <a:effectLst/>
                <a:latin typeface="charter"/>
              </a:rPr>
              <a:t>distance</a:t>
            </a:r>
            <a:r>
              <a:rPr kumimoji="0" lang="it-IT" altLang="it-IT" sz="2400" b="0" i="0" u="none" strike="noStrike" cap="none" normalizeH="0" baseline="0" dirty="0">
                <a:ln>
                  <a:noFill/>
                </a:ln>
                <a:solidFill>
                  <a:srgbClr val="292929"/>
                </a:solidFill>
                <a:effectLst/>
                <a:latin typeface="charte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400" b="0" i="0" u="none" strike="noStrike" cap="none" normalizeH="0" baseline="0" dirty="0">
                <a:ln>
                  <a:noFill/>
                </a:ln>
                <a:solidFill>
                  <a:srgbClr val="292929"/>
                </a:solidFill>
                <a:effectLst/>
                <a:latin typeface="charter"/>
              </a:rPr>
              <a:t>K-</a:t>
            </a:r>
            <a:r>
              <a:rPr kumimoji="0" lang="it-IT" altLang="it-IT" sz="2400" b="0" i="0" u="none" strike="noStrike" cap="none" normalizeH="0" baseline="0" dirty="0" err="1">
                <a:ln>
                  <a:noFill/>
                </a:ln>
                <a:solidFill>
                  <a:srgbClr val="292929"/>
                </a:solidFill>
                <a:effectLst/>
                <a:latin typeface="charter"/>
              </a:rPr>
              <a:t>neighbors</a:t>
            </a:r>
            <a:r>
              <a:rPr kumimoji="0" lang="it-IT" altLang="it-IT" sz="2400" b="0" i="0" u="none" strike="noStrike" cap="none" normalizeH="0" baseline="0" dirty="0">
                <a:ln>
                  <a:noFill/>
                </a:ln>
                <a:solidFill>
                  <a:srgbClr val="292929"/>
                </a:solidFill>
                <a:effectLst/>
                <a:latin typeface="charter"/>
              </a:rPr>
              <a:t> can be more </a:t>
            </a:r>
            <a:r>
              <a:rPr kumimoji="0" lang="it-IT" altLang="it-IT" sz="2400" b="0" i="0" u="none" strike="noStrike" cap="none" normalizeH="0" baseline="0" dirty="0" err="1">
                <a:ln>
                  <a:noFill/>
                </a:ln>
                <a:solidFill>
                  <a:srgbClr val="292929"/>
                </a:solidFill>
                <a:effectLst/>
                <a:latin typeface="charter"/>
              </a:rPr>
              <a:t>than</a:t>
            </a:r>
            <a:r>
              <a:rPr kumimoji="0" lang="it-IT" altLang="it-IT" sz="2400" b="0" i="0" u="none" strike="noStrike" cap="none" normalizeH="0" baseline="0" dirty="0">
                <a:ln>
                  <a:noFill/>
                </a:ln>
                <a:solidFill>
                  <a:srgbClr val="292929"/>
                </a:solidFill>
                <a:effectLst/>
                <a:latin typeface="charter"/>
              </a:rPr>
              <a:t> or </a:t>
            </a:r>
            <a:r>
              <a:rPr lang="it-IT" altLang="it-IT" sz="2400" dirty="0" err="1">
                <a:solidFill>
                  <a:srgbClr val="292929"/>
                </a:solidFill>
                <a:latin typeface="charter"/>
              </a:rPr>
              <a:t>equal</a:t>
            </a:r>
            <a:r>
              <a:rPr lang="it-IT" altLang="it-IT" sz="2400" dirty="0">
                <a:solidFill>
                  <a:srgbClr val="292929"/>
                </a:solidFill>
                <a:latin typeface="charter"/>
              </a:rPr>
              <a:t> to the </a:t>
            </a:r>
            <a:r>
              <a:rPr lang="it-IT" altLang="it-IT" sz="2400" dirty="0" err="1">
                <a:solidFill>
                  <a:srgbClr val="292929"/>
                </a:solidFill>
                <a:latin typeface="charter"/>
              </a:rPr>
              <a:t>value</a:t>
            </a:r>
            <a:r>
              <a:rPr lang="it-IT" altLang="it-IT" sz="2400" dirty="0">
                <a:solidFill>
                  <a:srgbClr val="292929"/>
                </a:solidFill>
                <a:latin typeface="charter"/>
              </a:rPr>
              <a:t> of K. </a:t>
            </a:r>
            <a:r>
              <a:rPr lang="it-IT" altLang="it-IT" sz="2400" dirty="0" err="1">
                <a:solidFill>
                  <a:srgbClr val="292929"/>
                </a:solidFill>
                <a:latin typeface="charter"/>
              </a:rPr>
              <a:t>How’s</a:t>
            </a:r>
            <a:r>
              <a:rPr lang="it-IT" altLang="it-IT" sz="2400" dirty="0">
                <a:solidFill>
                  <a:srgbClr val="292929"/>
                </a:solidFill>
                <a:latin typeface="charter"/>
              </a:rPr>
              <a:t> </a:t>
            </a:r>
            <a:r>
              <a:rPr lang="it-IT" altLang="it-IT" sz="2400" dirty="0" err="1">
                <a:solidFill>
                  <a:srgbClr val="292929"/>
                </a:solidFill>
                <a:latin typeface="charter"/>
              </a:rPr>
              <a:t>this</a:t>
            </a:r>
            <a:r>
              <a:rPr lang="it-IT" altLang="it-IT" sz="2400" dirty="0">
                <a:solidFill>
                  <a:srgbClr val="292929"/>
                </a:solidFill>
                <a:latin typeface="charter"/>
              </a:rPr>
              <a:t> </a:t>
            </a:r>
            <a:r>
              <a:rPr lang="it-IT" altLang="it-IT" sz="2400" dirty="0" err="1">
                <a:solidFill>
                  <a:srgbClr val="292929"/>
                </a:solidFill>
                <a:latin typeface="charter"/>
              </a:rPr>
              <a:t>possible</a:t>
            </a:r>
            <a:r>
              <a:rPr lang="it-IT" altLang="it-IT" sz="2400" dirty="0">
                <a:solidFill>
                  <a:srgbClr val="292929"/>
                </a:solidFill>
                <a:latin typeface="charter"/>
              </a:rPr>
              <a:t>?</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2400" dirty="0" err="1">
                <a:solidFill>
                  <a:srgbClr val="292929"/>
                </a:solidFill>
                <a:latin typeface="charter"/>
              </a:rPr>
              <a:t>We’ll</a:t>
            </a:r>
            <a:r>
              <a:rPr lang="it-IT" altLang="it-IT" sz="2400" dirty="0">
                <a:solidFill>
                  <a:srgbClr val="292929"/>
                </a:solidFill>
                <a:latin typeface="charter"/>
              </a:rPr>
              <a:t> </a:t>
            </a:r>
            <a:r>
              <a:rPr lang="it-IT" altLang="it-IT" sz="2400" dirty="0" err="1">
                <a:solidFill>
                  <a:srgbClr val="292929"/>
                </a:solidFill>
                <a:latin typeface="charter"/>
              </a:rPr>
              <a:t>see</a:t>
            </a:r>
            <a:r>
              <a:rPr lang="it-IT" altLang="it-IT" sz="2400" dirty="0">
                <a:solidFill>
                  <a:srgbClr val="292929"/>
                </a:solidFill>
                <a:latin typeface="charter"/>
              </a:rPr>
              <a:t> an </a:t>
            </a:r>
            <a:r>
              <a:rPr lang="it-IT" altLang="it-IT" sz="2400" dirty="0" err="1">
                <a:solidFill>
                  <a:srgbClr val="292929"/>
                </a:solidFill>
                <a:latin typeface="charter"/>
              </a:rPr>
              <a:t>example</a:t>
            </a:r>
            <a:r>
              <a:rPr lang="it-IT" altLang="it-IT" sz="2400" dirty="0">
                <a:solidFill>
                  <a:srgbClr val="292929"/>
                </a:solidFill>
                <a:latin typeface="charter"/>
              </a:rPr>
              <a:t>. </a:t>
            </a:r>
            <a:r>
              <a:rPr lang="it-IT" altLang="it-IT" sz="2400" dirty="0" err="1">
                <a:solidFill>
                  <a:srgbClr val="292929"/>
                </a:solidFill>
                <a:latin typeface="charter"/>
              </a:rPr>
              <a:t>Let’s</a:t>
            </a:r>
            <a:r>
              <a:rPr lang="it-IT" altLang="it-IT" sz="2400" dirty="0">
                <a:solidFill>
                  <a:srgbClr val="292929"/>
                </a:solidFill>
                <a:latin typeface="charter"/>
              </a:rPr>
              <a:t> </a:t>
            </a:r>
            <a:r>
              <a:rPr lang="it-IT" altLang="it-IT" sz="2400" dirty="0" err="1">
                <a:solidFill>
                  <a:srgbClr val="292929"/>
                </a:solidFill>
                <a:latin typeface="charter"/>
              </a:rPr>
              <a:t>say</a:t>
            </a:r>
            <a:r>
              <a:rPr lang="it-IT" altLang="it-IT" sz="2400" dirty="0">
                <a:solidFill>
                  <a:srgbClr val="292929"/>
                </a:solidFill>
                <a:latin typeface="charter"/>
              </a:rPr>
              <a:t> </a:t>
            </a:r>
            <a:r>
              <a:rPr lang="it-IT" altLang="it-IT" sz="2400" dirty="0" err="1">
                <a:solidFill>
                  <a:srgbClr val="292929"/>
                </a:solidFill>
                <a:latin typeface="charter"/>
              </a:rPr>
              <a:t>we</a:t>
            </a:r>
            <a:r>
              <a:rPr lang="it-IT" altLang="it-IT" sz="2400" dirty="0">
                <a:solidFill>
                  <a:srgbClr val="292929"/>
                </a:solidFill>
                <a:latin typeface="charter"/>
              </a:rPr>
              <a:t> </a:t>
            </a:r>
            <a:r>
              <a:rPr lang="it-IT" altLang="it-IT" sz="2400" dirty="0" err="1">
                <a:solidFill>
                  <a:srgbClr val="292929"/>
                </a:solidFill>
                <a:latin typeface="charter"/>
              </a:rPr>
              <a:t>have</a:t>
            </a:r>
            <a:r>
              <a:rPr lang="it-IT" altLang="it-IT" sz="2400" dirty="0">
                <a:solidFill>
                  <a:srgbClr val="292929"/>
                </a:solidFill>
                <a:latin typeface="charter"/>
              </a:rPr>
              <a:t> </a:t>
            </a:r>
            <a:r>
              <a:rPr lang="it-IT" altLang="it-IT" sz="2400" dirty="0" err="1">
                <a:solidFill>
                  <a:srgbClr val="292929"/>
                </a:solidFill>
                <a:latin typeface="charter"/>
              </a:rPr>
              <a:t>four</a:t>
            </a:r>
            <a:r>
              <a:rPr lang="it-IT" altLang="it-IT" sz="2400" dirty="0">
                <a:solidFill>
                  <a:srgbClr val="292929"/>
                </a:solidFill>
                <a:latin typeface="charter"/>
              </a:rPr>
              <a:t> points A, B, C, and D (</a:t>
            </a:r>
            <a:r>
              <a:rPr lang="it-IT" altLang="it-IT" sz="2400" dirty="0" err="1">
                <a:solidFill>
                  <a:srgbClr val="292929"/>
                </a:solidFill>
                <a:latin typeface="charter"/>
              </a:rPr>
              <a:t>shown</a:t>
            </a:r>
            <a:r>
              <a:rPr lang="it-IT" altLang="it-IT" sz="2400" dirty="0">
                <a:solidFill>
                  <a:srgbClr val="292929"/>
                </a:solidFill>
                <a:latin typeface="charter"/>
              </a:rPr>
              <a:t> </a:t>
            </a:r>
            <a:r>
              <a:rPr lang="it-IT" altLang="it-IT" sz="2400" dirty="0" err="1">
                <a:solidFill>
                  <a:srgbClr val="292929"/>
                </a:solidFill>
                <a:latin typeface="charter"/>
              </a:rPr>
              <a:t>below</a:t>
            </a:r>
            <a:r>
              <a:rPr lang="it-IT" altLang="it-IT" sz="2400" dirty="0">
                <a:solidFill>
                  <a:srgbClr val="292929"/>
                </a:solidFill>
                <a:latin typeface="charte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2400" dirty="0" err="1">
                <a:solidFill>
                  <a:srgbClr val="292929"/>
                </a:solidFill>
                <a:latin typeface="charter"/>
              </a:rPr>
              <a:t>If</a:t>
            </a:r>
            <a:r>
              <a:rPr lang="it-IT" altLang="it-IT" sz="2400" dirty="0">
                <a:solidFill>
                  <a:srgbClr val="292929"/>
                </a:solidFill>
                <a:latin typeface="charter"/>
              </a:rPr>
              <a:t> K=2, K-</a:t>
            </a:r>
            <a:r>
              <a:rPr lang="it-IT" altLang="it-IT" sz="2400" dirty="0" err="1">
                <a:solidFill>
                  <a:srgbClr val="292929"/>
                </a:solidFill>
                <a:latin typeface="charter"/>
              </a:rPr>
              <a:t>neighbors</a:t>
            </a:r>
            <a:r>
              <a:rPr lang="it-IT" altLang="it-IT" sz="2400" dirty="0">
                <a:solidFill>
                  <a:srgbClr val="292929"/>
                </a:solidFill>
                <a:latin typeface="charter"/>
              </a:rPr>
              <a:t> of A </a:t>
            </a:r>
            <a:r>
              <a:rPr lang="it-IT" altLang="it-IT" sz="2400" dirty="0" err="1">
                <a:solidFill>
                  <a:srgbClr val="292929"/>
                </a:solidFill>
                <a:latin typeface="charter"/>
              </a:rPr>
              <a:t>will</a:t>
            </a:r>
            <a:r>
              <a:rPr lang="it-IT" altLang="it-IT" sz="2400" dirty="0">
                <a:solidFill>
                  <a:srgbClr val="292929"/>
                </a:solidFill>
                <a:latin typeface="charter"/>
              </a:rPr>
              <a:t> be C, B, and D. Here, the </a:t>
            </a:r>
            <a:r>
              <a:rPr lang="it-IT" altLang="it-IT" sz="2400" dirty="0" err="1">
                <a:solidFill>
                  <a:srgbClr val="292929"/>
                </a:solidFill>
                <a:latin typeface="charter"/>
              </a:rPr>
              <a:t>value</a:t>
            </a:r>
            <a:r>
              <a:rPr lang="it-IT" altLang="it-IT" sz="2400" dirty="0">
                <a:solidFill>
                  <a:srgbClr val="292929"/>
                </a:solidFill>
                <a:latin typeface="charter"/>
              </a:rPr>
              <a:t> of K=2 </a:t>
            </a:r>
            <a:r>
              <a:rPr lang="it-IT" altLang="it-IT" sz="2400" dirty="0" err="1">
                <a:solidFill>
                  <a:srgbClr val="292929"/>
                </a:solidFill>
                <a:latin typeface="charter"/>
              </a:rPr>
              <a:t>but</a:t>
            </a:r>
            <a:r>
              <a:rPr lang="it-IT" altLang="it-IT" sz="2400" dirty="0">
                <a:solidFill>
                  <a:srgbClr val="292929"/>
                </a:solidFill>
                <a:latin typeface="charter"/>
              </a:rPr>
              <a:t> the ||N₂(A)|| = 3. </a:t>
            </a:r>
            <a:r>
              <a:rPr lang="it-IT" altLang="it-IT" sz="2400" dirty="0" err="1">
                <a:solidFill>
                  <a:srgbClr val="292929"/>
                </a:solidFill>
                <a:latin typeface="charter"/>
              </a:rPr>
              <a:t>Therefore</a:t>
            </a:r>
            <a:r>
              <a:rPr lang="it-IT" altLang="it-IT" sz="2400" dirty="0">
                <a:solidFill>
                  <a:srgbClr val="292929"/>
                </a:solidFill>
                <a:latin typeface="charter"/>
              </a:rPr>
              <a:t>, ||Nₖ(point)|| </a:t>
            </a:r>
            <a:r>
              <a:rPr lang="it-IT" altLang="it-IT" sz="2400" dirty="0" err="1">
                <a:solidFill>
                  <a:srgbClr val="292929"/>
                </a:solidFill>
                <a:latin typeface="charter"/>
              </a:rPr>
              <a:t>will</a:t>
            </a:r>
            <a:r>
              <a:rPr lang="it-IT" altLang="it-IT" sz="2400" dirty="0">
                <a:solidFill>
                  <a:srgbClr val="292929"/>
                </a:solidFill>
                <a:latin typeface="charter"/>
              </a:rPr>
              <a:t> </a:t>
            </a:r>
            <a:r>
              <a:rPr lang="it-IT" altLang="it-IT" sz="2400" dirty="0" err="1">
                <a:solidFill>
                  <a:srgbClr val="292929"/>
                </a:solidFill>
                <a:latin typeface="charter"/>
              </a:rPr>
              <a:t>always</a:t>
            </a:r>
            <a:r>
              <a:rPr lang="it-IT" altLang="it-IT" sz="2400" dirty="0">
                <a:solidFill>
                  <a:srgbClr val="292929"/>
                </a:solidFill>
                <a:latin typeface="charter"/>
              </a:rPr>
              <a:t> be </a:t>
            </a:r>
            <a:r>
              <a:rPr lang="it-IT" altLang="it-IT" sz="2400" dirty="0" err="1">
                <a:solidFill>
                  <a:srgbClr val="292929"/>
                </a:solidFill>
                <a:latin typeface="charter"/>
              </a:rPr>
              <a:t>greater</a:t>
            </a:r>
            <a:r>
              <a:rPr lang="it-IT" altLang="it-IT" sz="2400" dirty="0">
                <a:solidFill>
                  <a:srgbClr val="292929"/>
                </a:solidFill>
                <a:latin typeface="charter"/>
              </a:rPr>
              <a:t> </a:t>
            </a:r>
            <a:r>
              <a:rPr lang="it-IT" altLang="it-IT" sz="2400" dirty="0" err="1">
                <a:solidFill>
                  <a:srgbClr val="292929"/>
                </a:solidFill>
                <a:latin typeface="charter"/>
              </a:rPr>
              <a:t>than</a:t>
            </a:r>
            <a:r>
              <a:rPr lang="it-IT" altLang="it-IT" sz="2400" dirty="0">
                <a:solidFill>
                  <a:srgbClr val="292929"/>
                </a:solidFill>
                <a:latin typeface="charter"/>
              </a:rPr>
              <a:t> or </a:t>
            </a:r>
            <a:r>
              <a:rPr lang="it-IT" altLang="it-IT" sz="2400" dirty="0" err="1">
                <a:solidFill>
                  <a:srgbClr val="292929"/>
                </a:solidFill>
                <a:latin typeface="charter"/>
              </a:rPr>
              <a:t>equal</a:t>
            </a:r>
            <a:r>
              <a:rPr lang="it-IT" altLang="it-IT" sz="2400" dirty="0">
                <a:solidFill>
                  <a:srgbClr val="292929"/>
                </a:solidFill>
                <a:latin typeface="charter"/>
              </a:rPr>
              <a:t> to K.</a:t>
            </a:r>
          </a:p>
          <a:p>
            <a:pPr marL="0" indent="0">
              <a:buNone/>
            </a:pPr>
            <a:endParaRPr lang="it-IT" dirty="0"/>
          </a:p>
        </p:txBody>
      </p:sp>
      <p:sp>
        <p:nvSpPr>
          <p:cNvPr id="4" name="Rectangle 1">
            <a:extLst>
              <a:ext uri="{FF2B5EF4-FFF2-40B4-BE49-F238E27FC236}">
                <a16:creationId xmlns:a16="http://schemas.microsoft.com/office/drawing/2014/main" id="{EC40534E-F58D-44B0-9395-26C62264E65A}"/>
              </a:ext>
            </a:extLst>
          </p:cNvPr>
          <p:cNvSpPr>
            <a:spLocks noChangeArrowheads="1"/>
          </p:cNvSpPr>
          <p:nvPr/>
        </p:nvSpPr>
        <p:spPr bwMode="auto">
          <a:xfrm>
            <a:off x="1030941" y="2513617"/>
            <a:ext cx="65" cy="5029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72964" rIns="0" bIns="-49197"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1027" name="Picture 3">
            <a:extLst>
              <a:ext uri="{FF2B5EF4-FFF2-40B4-BE49-F238E27FC236}">
                <a16:creationId xmlns:a16="http://schemas.microsoft.com/office/drawing/2014/main" id="{A204FE28-256D-4F6C-9969-64DC415494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357446"/>
            <a:ext cx="356235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071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BBC05F4-907B-4C13-8F08-14585A4327FE}"/>
              </a:ext>
            </a:extLst>
          </p:cNvPr>
          <p:cNvSpPr>
            <a:spLocks noChangeArrowheads="1"/>
          </p:cNvSpPr>
          <p:nvPr/>
        </p:nvSpPr>
        <p:spPr bwMode="auto">
          <a:xfrm>
            <a:off x="127000" y="415014"/>
            <a:ext cx="8781828" cy="18879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72964" rIns="0" bIns="-49197"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a:ln>
                  <a:noFill/>
                </a:ln>
                <a:solidFill>
                  <a:srgbClr val="292929"/>
                </a:solidFill>
                <a:effectLst/>
                <a:latin typeface="sohne"/>
              </a:rPr>
              <a:t>REACHABILITY DENSITY (RD)</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600" b="0" i="0" u="none" strike="noStrike" cap="none" normalizeH="0" baseline="0" dirty="0">
                <a:ln>
                  <a:noFill/>
                </a:ln>
                <a:solidFill>
                  <a:schemeClr val="tx1"/>
                </a:solidFill>
                <a:effectLst/>
              </a:rPr>
              <a:t>  </a:t>
            </a:r>
            <a:r>
              <a:rPr kumimoji="0" lang="it-IT" altLang="it-IT" sz="2400" b="0" i="0" u="none" strike="noStrike" cap="none" normalizeH="0" baseline="0" dirty="0">
                <a:ln>
                  <a:noFill/>
                </a:ln>
                <a:solidFill>
                  <a:schemeClr val="tx1"/>
                </a:solidFill>
                <a:effectLst/>
              </a:rPr>
              <a:t>                                                      </a:t>
            </a: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2400" b="0" i="0" u="none" strike="noStrike" cap="none" normalizeH="0" baseline="0" dirty="0">
                <a:ln>
                  <a:noFill/>
                </a:ln>
                <a:solidFill>
                  <a:schemeClr val="tx1"/>
                </a:solidFill>
                <a:effectLst/>
                <a:latin typeface="Arial" panose="020B0604020202020204" pitchFamily="34" charset="0"/>
              </a:rPr>
              <a:t>                                                      </a:t>
            </a: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err="1">
                <a:ln>
                  <a:noFill/>
                </a:ln>
                <a:solidFill>
                  <a:srgbClr val="292929"/>
                </a:solidFill>
                <a:effectLst/>
                <a:latin typeface="charter"/>
              </a:rPr>
              <a:t>It</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is</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defined</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as</a:t>
            </a:r>
            <a:r>
              <a:rPr kumimoji="0" lang="it-IT" altLang="it-IT" sz="2000" b="0" i="0" u="none" strike="noStrike" cap="none" normalizeH="0" baseline="0" dirty="0">
                <a:ln>
                  <a:noFill/>
                </a:ln>
                <a:solidFill>
                  <a:srgbClr val="292929"/>
                </a:solidFill>
                <a:effectLst/>
                <a:latin typeface="charter"/>
              </a:rPr>
              <a:t> the maximum of K-</a:t>
            </a:r>
            <a:r>
              <a:rPr kumimoji="0" lang="it-IT" altLang="it-IT" sz="2000" b="0" i="0" u="none" strike="noStrike" cap="none" normalizeH="0" baseline="0" dirty="0" err="1">
                <a:ln>
                  <a:noFill/>
                </a:ln>
                <a:solidFill>
                  <a:srgbClr val="292929"/>
                </a:solidFill>
                <a:effectLst/>
                <a:latin typeface="charter"/>
              </a:rPr>
              <a:t>distance</a:t>
            </a:r>
            <a:r>
              <a:rPr kumimoji="0" lang="it-IT" altLang="it-IT" sz="2000" b="0" i="0" u="none" strike="noStrike" cap="none" normalizeH="0" baseline="0" dirty="0">
                <a:ln>
                  <a:noFill/>
                </a:ln>
                <a:solidFill>
                  <a:srgbClr val="292929"/>
                </a:solidFill>
                <a:effectLst/>
                <a:latin typeface="charter"/>
              </a:rPr>
              <a:t> of </a:t>
            </a:r>
            <a:r>
              <a:rPr kumimoji="0" lang="it-IT" altLang="it-IT" sz="2000" b="0" i="0" u="none" strike="noStrike" cap="none" normalizeH="0" baseline="0" dirty="0" err="1">
                <a:ln>
                  <a:noFill/>
                </a:ln>
                <a:solidFill>
                  <a:srgbClr val="292929"/>
                </a:solidFill>
                <a:effectLst/>
                <a:latin typeface="charter"/>
              </a:rPr>
              <a:t>Xj</a:t>
            </a:r>
            <a:r>
              <a:rPr kumimoji="0" lang="it-IT" altLang="it-IT" sz="2000" b="0" i="0" u="none" strike="noStrike" cap="none" normalizeH="0" baseline="0" dirty="0">
                <a:ln>
                  <a:noFill/>
                </a:ln>
                <a:solidFill>
                  <a:srgbClr val="292929"/>
                </a:solidFill>
                <a:effectLst/>
                <a:latin typeface="charter"/>
              </a:rPr>
              <a:t> and the </a:t>
            </a:r>
            <a:r>
              <a:rPr kumimoji="0" lang="it-IT" altLang="it-IT" sz="2000" b="0" i="0" u="none" strike="noStrike" cap="none" normalizeH="0" baseline="0" dirty="0" err="1">
                <a:ln>
                  <a:noFill/>
                </a:ln>
                <a:solidFill>
                  <a:srgbClr val="292929"/>
                </a:solidFill>
                <a:effectLst/>
                <a:latin typeface="charter"/>
              </a:rPr>
              <a:t>distance</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between</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Xi</a:t>
            </a:r>
            <a:r>
              <a:rPr kumimoji="0" lang="it-IT" altLang="it-IT" sz="2000" b="0" i="0" u="none" strike="noStrike" cap="none" normalizeH="0" baseline="0" dirty="0">
                <a:ln>
                  <a:noFill/>
                </a:ln>
                <a:solidFill>
                  <a:srgbClr val="292929"/>
                </a:solidFill>
                <a:effectLst/>
                <a:latin typeface="charter"/>
              </a:rPr>
              <a:t> and </a:t>
            </a:r>
            <a:r>
              <a:rPr kumimoji="0" lang="it-IT" altLang="it-IT" sz="2000" b="0" i="0" u="none" strike="noStrike" cap="none" normalizeH="0" baseline="0" dirty="0" err="1">
                <a:ln>
                  <a:noFill/>
                </a:ln>
                <a:solidFill>
                  <a:srgbClr val="292929"/>
                </a:solidFill>
                <a:effectLst/>
                <a:latin typeface="charter"/>
              </a:rPr>
              <a:t>Xj</a:t>
            </a:r>
            <a:r>
              <a:rPr kumimoji="0" lang="it-IT" altLang="it-IT" sz="2000" b="0" i="0" u="none" strike="noStrike" cap="none" normalizeH="0" baseline="0" dirty="0">
                <a:ln>
                  <a:noFill/>
                </a:ln>
                <a:solidFill>
                  <a:srgbClr val="292929"/>
                </a:solidFill>
                <a:effectLst/>
                <a:latin typeface="charte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a:ln>
                  <a:noFill/>
                </a:ln>
                <a:solidFill>
                  <a:srgbClr val="292929"/>
                </a:solidFill>
                <a:effectLst/>
                <a:latin typeface="charter"/>
              </a:rPr>
              <a:t>The </a:t>
            </a:r>
            <a:r>
              <a:rPr kumimoji="0" lang="it-IT" altLang="it-IT" sz="2000" b="0" i="0" u="none" strike="noStrike" cap="none" normalizeH="0" baseline="0" dirty="0" err="1">
                <a:ln>
                  <a:noFill/>
                </a:ln>
                <a:solidFill>
                  <a:srgbClr val="292929"/>
                </a:solidFill>
                <a:effectLst/>
                <a:latin typeface="charter"/>
              </a:rPr>
              <a:t>distance</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measure</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is</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problem-specific</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Euclidean</a:t>
            </a:r>
            <a:r>
              <a:rPr kumimoji="0" lang="it-IT" altLang="it-IT" sz="2000" b="0" i="0" u="none" strike="noStrike" cap="none" normalizeH="0" baseline="0" dirty="0">
                <a:ln>
                  <a:noFill/>
                </a:ln>
                <a:solidFill>
                  <a:srgbClr val="292929"/>
                </a:solidFill>
                <a:effectLst/>
                <a:latin typeface="charter"/>
              </a:rPr>
              <a:t>, Manhattan, etc.)</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pic>
        <p:nvPicPr>
          <p:cNvPr id="2051" name="Picture 3">
            <a:extLst>
              <a:ext uri="{FF2B5EF4-FFF2-40B4-BE49-F238E27FC236}">
                <a16:creationId xmlns:a16="http://schemas.microsoft.com/office/drawing/2014/main" id="{B9B1C7A2-0095-4F8C-A73E-ECEE2A198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393" y="1259124"/>
            <a:ext cx="4467225" cy="3905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
            <a:extLst>
              <a:ext uri="{FF2B5EF4-FFF2-40B4-BE49-F238E27FC236}">
                <a16:creationId xmlns:a16="http://schemas.microsoft.com/office/drawing/2014/main" id="{4851AC7B-F5FD-428C-B4ED-3A042B2C48F1}"/>
              </a:ext>
            </a:extLst>
          </p:cNvPr>
          <p:cNvSpPr>
            <a:spLocks noChangeArrowheads="1"/>
          </p:cNvSpPr>
          <p:nvPr/>
        </p:nvSpPr>
        <p:spPr bwMode="auto">
          <a:xfrm>
            <a:off x="127000" y="2376927"/>
            <a:ext cx="7986017" cy="37346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72964" rIns="0" bIns="-49197"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a:ln>
                  <a:noFill/>
                </a:ln>
                <a:solidFill>
                  <a:srgbClr val="292929"/>
                </a:solidFill>
                <a:effectLst/>
                <a:latin typeface="sohne"/>
              </a:rPr>
              <a:t>LOCAL REACHABILITY DENSITY (LRD)</a:t>
            </a:r>
            <a:r>
              <a:rPr kumimoji="0" lang="it-IT" altLang="it-IT" sz="6000" b="0" i="0" u="none" strike="noStrike" cap="none" normalizeH="0" baseline="0" dirty="0">
                <a:ln>
                  <a:noFill/>
                </a:ln>
                <a:solidFill>
                  <a:schemeClr val="tx1"/>
                </a:solidFill>
                <a:effectLst/>
              </a:rPr>
              <a:t> </a:t>
            </a:r>
            <a:r>
              <a:rPr kumimoji="0" lang="it-IT" altLang="it-IT" sz="4800" b="0" i="0" u="none" strike="noStrike" cap="none" normalizeH="0" baseline="0" dirty="0">
                <a:ln>
                  <a:noFill/>
                </a:ln>
                <a:solidFill>
                  <a:schemeClr val="tx1"/>
                </a:solidFill>
                <a:effectLst/>
              </a:rPr>
              <a:t>              </a:t>
            </a: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4800" b="0" i="0" u="none" strike="noStrike" cap="none" normalizeH="0" baseline="0" dirty="0">
                <a:ln>
                  <a:noFill/>
                </a:ln>
                <a:solidFill>
                  <a:schemeClr val="tx1"/>
                </a:solidFill>
                <a:effectLst/>
                <a:latin typeface="Arial" panose="020B0604020202020204" pitchFamily="34" charset="0"/>
              </a:rPr>
              <a:t>                 </a:t>
            </a: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a:ln>
                  <a:noFill/>
                </a:ln>
                <a:solidFill>
                  <a:srgbClr val="292929"/>
                </a:solidFill>
                <a:effectLst/>
                <a:latin typeface="charter"/>
              </a:rPr>
              <a:t>LRD </a:t>
            </a:r>
            <a:r>
              <a:rPr kumimoji="0" lang="it-IT" altLang="it-IT" sz="2000" b="0" i="0" u="none" strike="noStrike" cap="none" normalizeH="0" baseline="0" dirty="0" err="1">
                <a:ln>
                  <a:noFill/>
                </a:ln>
                <a:solidFill>
                  <a:srgbClr val="292929"/>
                </a:solidFill>
                <a:effectLst/>
                <a:latin typeface="charter"/>
              </a:rPr>
              <a:t>is</a:t>
            </a:r>
            <a:r>
              <a:rPr kumimoji="0" lang="it-IT" altLang="it-IT" sz="2000" b="0" i="0" u="none" strike="noStrike" cap="none" normalizeH="0" baseline="0" dirty="0">
                <a:ln>
                  <a:noFill/>
                </a:ln>
                <a:solidFill>
                  <a:srgbClr val="292929"/>
                </a:solidFill>
                <a:effectLst/>
                <a:latin typeface="charter"/>
              </a:rPr>
              <a:t> inverse of the </a:t>
            </a:r>
            <a:r>
              <a:rPr kumimoji="0" lang="it-IT" altLang="it-IT" sz="2000" b="0" i="0" u="none" strike="noStrike" cap="none" normalizeH="0" baseline="0" dirty="0" err="1">
                <a:ln>
                  <a:noFill/>
                </a:ln>
                <a:solidFill>
                  <a:srgbClr val="292929"/>
                </a:solidFill>
                <a:effectLst/>
                <a:latin typeface="charter"/>
              </a:rPr>
              <a:t>average</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reachability</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distance</a:t>
            </a:r>
            <a:r>
              <a:rPr kumimoji="0" lang="it-IT" altLang="it-IT" sz="2000" b="0" i="0" u="none" strike="noStrike" cap="none" normalizeH="0" baseline="0" dirty="0">
                <a:ln>
                  <a:noFill/>
                </a:ln>
                <a:solidFill>
                  <a:srgbClr val="292929"/>
                </a:solidFill>
                <a:effectLst/>
                <a:latin typeface="charter"/>
              </a:rPr>
              <a:t> of A from </a:t>
            </a:r>
            <a:r>
              <a:rPr kumimoji="0" lang="it-IT" altLang="it-IT" sz="2000" b="0" i="0" u="none" strike="noStrike" cap="none" normalizeH="0" baseline="0" dirty="0" err="1">
                <a:ln>
                  <a:noFill/>
                </a:ln>
                <a:solidFill>
                  <a:srgbClr val="292929"/>
                </a:solidFill>
                <a:effectLst/>
                <a:latin typeface="charter"/>
              </a:rPr>
              <a:t>its</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neighbors</a:t>
            </a:r>
            <a:r>
              <a:rPr kumimoji="0" lang="it-IT" altLang="it-IT" sz="2000" b="0" i="0" u="none" strike="noStrike" cap="none" normalizeH="0" baseline="0" dirty="0">
                <a:ln>
                  <a:noFill/>
                </a:ln>
                <a:solidFill>
                  <a:srgbClr val="292929"/>
                </a:solidFill>
                <a:effectLst/>
                <a:latin typeface="charte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err="1">
                <a:ln>
                  <a:noFill/>
                </a:ln>
                <a:solidFill>
                  <a:srgbClr val="292929"/>
                </a:solidFill>
                <a:effectLst/>
                <a:latin typeface="charter"/>
              </a:rPr>
              <a:t>Intuitively</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according</a:t>
            </a:r>
            <a:r>
              <a:rPr kumimoji="0" lang="it-IT" altLang="it-IT" sz="2000" b="0" i="0" u="none" strike="noStrike" cap="none" normalizeH="0" baseline="0" dirty="0">
                <a:ln>
                  <a:noFill/>
                </a:ln>
                <a:solidFill>
                  <a:srgbClr val="292929"/>
                </a:solidFill>
                <a:effectLst/>
                <a:latin typeface="charter"/>
              </a:rPr>
              <a:t> to LRD formula, more the </a:t>
            </a:r>
            <a:r>
              <a:rPr kumimoji="0" lang="it-IT" altLang="it-IT" sz="2000" b="0" i="0" u="none" strike="noStrike" cap="none" normalizeH="0" baseline="0" dirty="0" err="1">
                <a:ln>
                  <a:noFill/>
                </a:ln>
                <a:solidFill>
                  <a:srgbClr val="292929"/>
                </a:solidFill>
                <a:effectLst/>
                <a:latin typeface="charter"/>
              </a:rPr>
              <a:t>average</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reachability</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distance</a:t>
            </a:r>
            <a:r>
              <a:rPr kumimoji="0" lang="it-IT" altLang="it-IT" sz="2000" b="0" i="0" u="none" strike="noStrike" cap="none" normalizeH="0" baseline="0" dirty="0">
                <a:ln>
                  <a:noFill/>
                </a:ln>
                <a:solidFill>
                  <a:srgbClr val="292929"/>
                </a:solidFill>
                <a:effectLst/>
                <a:latin typeface="charter"/>
              </a:rPr>
              <a:t> (i.e., </a:t>
            </a:r>
            <a:r>
              <a:rPr kumimoji="0" lang="it-IT" altLang="it-IT" sz="2000" b="0" i="0" u="none" strike="noStrike" cap="none" normalizeH="0" baseline="0" dirty="0" err="1">
                <a:ln>
                  <a:noFill/>
                </a:ln>
                <a:solidFill>
                  <a:srgbClr val="292929"/>
                </a:solidFill>
                <a:effectLst/>
                <a:latin typeface="charter"/>
              </a:rPr>
              <a:t>neighbors</a:t>
            </a:r>
            <a:r>
              <a:rPr kumimoji="0" lang="it-IT" altLang="it-IT" sz="2000" b="0" i="0" u="none" strike="noStrike" cap="none" normalizeH="0" baseline="0" dirty="0">
                <a:ln>
                  <a:noFill/>
                </a:ln>
                <a:solidFill>
                  <a:srgbClr val="292929"/>
                </a:solidFill>
                <a:effectLst/>
                <a:latin typeface="charter"/>
              </a:rPr>
              <a:t> are far from the point), </a:t>
            </a:r>
            <a:r>
              <a:rPr kumimoji="0" lang="it-IT" altLang="it-IT" sz="2000" b="0" i="0" u="none" strike="noStrike" cap="none" normalizeH="0" baseline="0" dirty="0" err="1">
                <a:ln>
                  <a:noFill/>
                </a:ln>
                <a:solidFill>
                  <a:srgbClr val="292929"/>
                </a:solidFill>
                <a:effectLst/>
                <a:latin typeface="charter"/>
              </a:rPr>
              <a:t>less</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density</a:t>
            </a:r>
            <a:r>
              <a:rPr kumimoji="0" lang="it-IT" altLang="it-IT" sz="2000" b="0" i="0" u="none" strike="noStrike" cap="none" normalizeH="0" baseline="0" dirty="0">
                <a:ln>
                  <a:noFill/>
                </a:ln>
                <a:solidFill>
                  <a:srgbClr val="292929"/>
                </a:solidFill>
                <a:effectLst/>
                <a:latin typeface="charter"/>
              </a:rPr>
              <a:t> of points are </a:t>
            </a:r>
            <a:r>
              <a:rPr kumimoji="0" lang="it-IT" altLang="it-IT" sz="2000" b="0" i="0" u="none" strike="noStrike" cap="none" normalizeH="0" baseline="0" dirty="0" err="1">
                <a:ln>
                  <a:noFill/>
                </a:ln>
                <a:solidFill>
                  <a:srgbClr val="292929"/>
                </a:solidFill>
                <a:effectLst/>
                <a:latin typeface="charter"/>
              </a:rPr>
              <a:t>present</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around</a:t>
            </a:r>
            <a:r>
              <a:rPr kumimoji="0" lang="it-IT" altLang="it-IT" sz="2000" b="0" i="0" u="none" strike="noStrike" cap="none" normalizeH="0" baseline="0" dirty="0">
                <a:ln>
                  <a:noFill/>
                </a:ln>
                <a:solidFill>
                  <a:srgbClr val="292929"/>
                </a:solidFill>
                <a:effectLst/>
                <a:latin typeface="charter"/>
              </a:rPr>
              <a:t> a </a:t>
            </a:r>
            <a:r>
              <a:rPr kumimoji="0" lang="it-IT" altLang="it-IT" sz="2000" b="0" i="0" u="none" strike="noStrike" cap="none" normalizeH="0" baseline="0" dirty="0" err="1">
                <a:ln>
                  <a:noFill/>
                </a:ln>
                <a:solidFill>
                  <a:srgbClr val="292929"/>
                </a:solidFill>
                <a:effectLst/>
                <a:latin typeface="charter"/>
              </a:rPr>
              <a:t>particular</a:t>
            </a:r>
            <a:r>
              <a:rPr kumimoji="0" lang="it-IT" altLang="it-IT" sz="2000" b="0" i="0" u="none" strike="noStrike" cap="none" normalizeH="0" baseline="0" dirty="0">
                <a:ln>
                  <a:noFill/>
                </a:ln>
                <a:solidFill>
                  <a:srgbClr val="292929"/>
                </a:solidFill>
                <a:effectLst/>
                <a:latin typeface="charter"/>
              </a:rPr>
              <a:t> point. </a:t>
            </a:r>
            <a:r>
              <a:rPr kumimoji="0" lang="it-IT" altLang="it-IT" sz="2000" b="0" i="0" u="none" strike="noStrike" cap="none" normalizeH="0" baseline="0" dirty="0" err="1">
                <a:ln>
                  <a:noFill/>
                </a:ln>
                <a:solidFill>
                  <a:srgbClr val="292929"/>
                </a:solidFill>
                <a:effectLst/>
                <a:latin typeface="charter"/>
              </a:rPr>
              <a:t>This</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tells</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how</a:t>
            </a:r>
            <a:r>
              <a:rPr kumimoji="0" lang="it-IT" altLang="it-IT" sz="2000" b="0" i="0" u="none" strike="noStrike" cap="none" normalizeH="0" baseline="0" dirty="0">
                <a:ln>
                  <a:noFill/>
                </a:ln>
                <a:solidFill>
                  <a:srgbClr val="292929"/>
                </a:solidFill>
                <a:effectLst/>
                <a:latin typeface="charter"/>
              </a:rPr>
              <a:t> far a point </a:t>
            </a:r>
            <a:r>
              <a:rPr kumimoji="0" lang="it-IT" altLang="it-IT" sz="2000" b="0" i="0" u="none" strike="noStrike" cap="none" normalizeH="0" baseline="0" dirty="0" err="1">
                <a:ln>
                  <a:noFill/>
                </a:ln>
                <a:solidFill>
                  <a:srgbClr val="292929"/>
                </a:solidFill>
                <a:effectLst/>
                <a:latin typeface="charter"/>
              </a:rPr>
              <a:t>is</a:t>
            </a:r>
            <a:r>
              <a:rPr kumimoji="0" lang="it-IT" altLang="it-IT" sz="2000" b="0" i="0" u="none" strike="noStrike" cap="none" normalizeH="0" baseline="0" dirty="0">
                <a:ln>
                  <a:noFill/>
                </a:ln>
                <a:solidFill>
                  <a:srgbClr val="292929"/>
                </a:solidFill>
                <a:effectLst/>
                <a:latin typeface="charter"/>
              </a:rPr>
              <a:t> from the </a:t>
            </a:r>
            <a:r>
              <a:rPr kumimoji="0" lang="it-IT" altLang="it-IT" sz="2000" b="0" i="0" u="none" strike="noStrike" cap="none" normalizeH="0" baseline="0" dirty="0" err="1">
                <a:ln>
                  <a:noFill/>
                </a:ln>
                <a:solidFill>
                  <a:srgbClr val="292929"/>
                </a:solidFill>
                <a:effectLst/>
                <a:latin typeface="charter"/>
              </a:rPr>
              <a:t>nearest</a:t>
            </a:r>
            <a:r>
              <a:rPr kumimoji="0" lang="it-IT" altLang="it-IT" sz="2000" b="0" i="0" u="none" strike="noStrike" cap="none" normalizeH="0" baseline="0" dirty="0">
                <a:ln>
                  <a:noFill/>
                </a:ln>
                <a:solidFill>
                  <a:srgbClr val="292929"/>
                </a:solidFill>
                <a:effectLst/>
                <a:latin typeface="charter"/>
              </a:rPr>
              <a:t> cluster of points. Low </a:t>
            </a:r>
            <a:r>
              <a:rPr kumimoji="0" lang="it-IT" altLang="it-IT" sz="2000" b="0" i="0" u="none" strike="noStrike" cap="none" normalizeH="0" baseline="0" dirty="0" err="1">
                <a:ln>
                  <a:noFill/>
                </a:ln>
                <a:solidFill>
                  <a:srgbClr val="292929"/>
                </a:solidFill>
                <a:effectLst/>
                <a:latin typeface="charter"/>
              </a:rPr>
              <a:t>values</a:t>
            </a:r>
            <a:r>
              <a:rPr kumimoji="0" lang="it-IT" altLang="it-IT" sz="2000" b="0" i="0" u="none" strike="noStrike" cap="none" normalizeH="0" baseline="0" dirty="0">
                <a:ln>
                  <a:noFill/>
                </a:ln>
                <a:solidFill>
                  <a:srgbClr val="292929"/>
                </a:solidFill>
                <a:effectLst/>
                <a:latin typeface="charter"/>
              </a:rPr>
              <a:t> of LRD </a:t>
            </a:r>
            <a:r>
              <a:rPr kumimoji="0" lang="it-IT" altLang="it-IT" sz="2000" b="0" i="0" u="none" strike="noStrike" cap="none" normalizeH="0" baseline="0" dirty="0" err="1">
                <a:ln>
                  <a:noFill/>
                </a:ln>
                <a:solidFill>
                  <a:srgbClr val="292929"/>
                </a:solidFill>
                <a:effectLst/>
                <a:latin typeface="charter"/>
              </a:rPr>
              <a:t>implies</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that</a:t>
            </a:r>
            <a:r>
              <a:rPr kumimoji="0" lang="it-IT" altLang="it-IT" sz="2000" b="0" i="0" u="none" strike="noStrike" cap="none" normalizeH="0" baseline="0" dirty="0">
                <a:ln>
                  <a:noFill/>
                </a:ln>
                <a:solidFill>
                  <a:srgbClr val="292929"/>
                </a:solidFill>
                <a:effectLst/>
                <a:latin typeface="charter"/>
              </a:rPr>
              <a:t> the </a:t>
            </a:r>
            <a:r>
              <a:rPr kumimoji="0" lang="it-IT" altLang="it-IT" sz="2000" b="0" i="0" u="none" strike="noStrike" cap="none" normalizeH="0" baseline="0" dirty="0" err="1">
                <a:ln>
                  <a:noFill/>
                </a:ln>
                <a:solidFill>
                  <a:srgbClr val="292929"/>
                </a:solidFill>
                <a:effectLst/>
                <a:latin typeface="charter"/>
              </a:rPr>
              <a:t>closest</a:t>
            </a:r>
            <a:r>
              <a:rPr kumimoji="0" lang="it-IT" altLang="it-IT" sz="2000" b="0" i="0" u="none" strike="noStrike" cap="none" normalizeH="0" baseline="0" dirty="0">
                <a:ln>
                  <a:noFill/>
                </a:ln>
                <a:solidFill>
                  <a:srgbClr val="292929"/>
                </a:solidFill>
                <a:effectLst/>
                <a:latin typeface="charter"/>
              </a:rPr>
              <a:t> cluster </a:t>
            </a:r>
            <a:r>
              <a:rPr kumimoji="0" lang="it-IT" altLang="it-IT" sz="2000" b="0" i="0" u="none" strike="noStrike" cap="none" normalizeH="0" baseline="0" dirty="0" err="1">
                <a:ln>
                  <a:noFill/>
                </a:ln>
                <a:solidFill>
                  <a:srgbClr val="292929"/>
                </a:solidFill>
                <a:effectLst/>
                <a:latin typeface="charter"/>
              </a:rPr>
              <a:t>is</a:t>
            </a:r>
            <a:r>
              <a:rPr kumimoji="0" lang="it-IT" altLang="it-IT" sz="2000" b="0" i="0" u="none" strike="noStrike" cap="none" normalizeH="0" baseline="0" dirty="0">
                <a:ln>
                  <a:noFill/>
                </a:ln>
                <a:solidFill>
                  <a:srgbClr val="292929"/>
                </a:solidFill>
                <a:effectLst/>
                <a:latin typeface="charter"/>
              </a:rPr>
              <a:t> far from the point.</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pic>
        <p:nvPicPr>
          <p:cNvPr id="2057" name="Picture 9">
            <a:extLst>
              <a:ext uri="{FF2B5EF4-FFF2-40B4-BE49-F238E27FC236}">
                <a16:creationId xmlns:a16="http://schemas.microsoft.com/office/drawing/2014/main" id="{BE110BF9-BA28-44EB-92F5-9EA48C760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93" y="3429000"/>
            <a:ext cx="2886075" cy="77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168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BC6EC2D-248C-4D59-A4F2-C474EB1777BC}"/>
              </a:ext>
            </a:extLst>
          </p:cNvPr>
          <p:cNvSpPr>
            <a:spLocks noChangeArrowheads="1"/>
          </p:cNvSpPr>
          <p:nvPr/>
        </p:nvSpPr>
        <p:spPr bwMode="auto">
          <a:xfrm>
            <a:off x="127001" y="105985"/>
            <a:ext cx="8914449" cy="50272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72964" rIns="0" bIns="-49197"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a:ln>
                  <a:noFill/>
                </a:ln>
                <a:solidFill>
                  <a:srgbClr val="292929"/>
                </a:solidFill>
                <a:effectLst/>
                <a:latin typeface="sohne"/>
              </a:rPr>
              <a:t>LOCAL OUTLIER FACTOR (LOF)</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600" b="0" i="0" u="none" strike="noStrike" cap="none" normalizeH="0" baseline="0" dirty="0">
                <a:ln>
                  <a:noFill/>
                </a:ln>
                <a:solidFill>
                  <a:schemeClr val="tx1"/>
                </a:solidFill>
                <a:effectLst/>
              </a:rPr>
              <a:t>  </a:t>
            </a:r>
            <a:r>
              <a:rPr kumimoji="0" lang="it-IT" altLang="it-IT" sz="5200" b="0" i="0" u="none" strike="noStrike" cap="none" normalizeH="0" baseline="0" dirty="0">
                <a:ln>
                  <a:noFill/>
                </a:ln>
                <a:solidFill>
                  <a:schemeClr val="tx1"/>
                </a:solidFill>
                <a:effectLst/>
              </a:rPr>
              <a:t>                      </a:t>
            </a: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400" b="0" i="0" u="none" strike="noStrike" cap="none" normalizeH="0" baseline="0" dirty="0">
                <a:ln>
                  <a:noFill/>
                </a:ln>
                <a:solidFill>
                  <a:schemeClr val="tx1"/>
                </a:solidFill>
                <a:effectLst/>
                <a:latin typeface="Arial" panose="020B0604020202020204" pitchFamily="34" charset="0"/>
              </a:rPr>
              <a:t>  </a:t>
            </a:r>
            <a:r>
              <a:rPr kumimoji="0" lang="it-IT" altLang="it-IT" sz="6000" b="0" i="0" u="none" strike="noStrike" cap="none" normalizeH="0" baseline="0" dirty="0">
                <a:ln>
                  <a:noFill/>
                </a:ln>
                <a:solidFill>
                  <a:schemeClr val="tx1"/>
                </a:solidFill>
                <a:effectLst/>
                <a:latin typeface="Arial" panose="020B0604020202020204" pitchFamily="34" charset="0"/>
              </a:rPr>
              <a:t>                      </a:t>
            </a:r>
            <a:endParaRPr kumimoji="0" lang="it-IT" altLang="it-IT"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a:ln>
                  <a:noFill/>
                </a:ln>
                <a:solidFill>
                  <a:srgbClr val="292929"/>
                </a:solidFill>
                <a:effectLst/>
                <a:latin typeface="charter"/>
              </a:rPr>
              <a:t>LRD of </a:t>
            </a:r>
            <a:r>
              <a:rPr kumimoji="0" lang="it-IT" altLang="it-IT" sz="2000" b="0" i="0" u="none" strike="noStrike" cap="none" normalizeH="0" baseline="0" dirty="0" err="1">
                <a:ln>
                  <a:noFill/>
                </a:ln>
                <a:solidFill>
                  <a:srgbClr val="292929"/>
                </a:solidFill>
                <a:effectLst/>
                <a:latin typeface="charter"/>
              </a:rPr>
              <a:t>each</a:t>
            </a:r>
            <a:r>
              <a:rPr kumimoji="0" lang="it-IT" altLang="it-IT" sz="2000" b="0" i="0" u="none" strike="noStrike" cap="none" normalizeH="0" baseline="0" dirty="0">
                <a:ln>
                  <a:noFill/>
                </a:ln>
                <a:solidFill>
                  <a:srgbClr val="292929"/>
                </a:solidFill>
                <a:effectLst/>
                <a:latin typeface="charter"/>
              </a:rPr>
              <a:t> point </a:t>
            </a:r>
            <a:r>
              <a:rPr kumimoji="0" lang="it-IT" altLang="it-IT" sz="2000" b="0" i="0" u="none" strike="noStrike" cap="none" normalizeH="0" baseline="0" dirty="0" err="1">
                <a:ln>
                  <a:noFill/>
                </a:ln>
                <a:solidFill>
                  <a:srgbClr val="292929"/>
                </a:solidFill>
                <a:effectLst/>
                <a:latin typeface="charter"/>
              </a:rPr>
              <a:t>is</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used</a:t>
            </a:r>
            <a:r>
              <a:rPr kumimoji="0" lang="it-IT" altLang="it-IT" sz="2000" b="0" i="0" u="none" strike="noStrike" cap="none" normalizeH="0" baseline="0" dirty="0">
                <a:ln>
                  <a:noFill/>
                </a:ln>
                <a:solidFill>
                  <a:srgbClr val="292929"/>
                </a:solidFill>
                <a:effectLst/>
                <a:latin typeface="charter"/>
              </a:rPr>
              <a:t> to compare with the </a:t>
            </a:r>
            <a:r>
              <a:rPr kumimoji="0" lang="it-IT" altLang="it-IT" sz="2000" b="0" i="0" u="none" strike="noStrike" cap="none" normalizeH="0" baseline="0" dirty="0" err="1">
                <a:ln>
                  <a:noFill/>
                </a:ln>
                <a:solidFill>
                  <a:srgbClr val="292929"/>
                </a:solidFill>
                <a:effectLst/>
                <a:latin typeface="charter"/>
              </a:rPr>
              <a:t>average</a:t>
            </a:r>
            <a:r>
              <a:rPr kumimoji="0" lang="it-IT" altLang="it-IT" sz="2000" b="0" i="0" u="none" strike="noStrike" cap="none" normalizeH="0" baseline="0" dirty="0">
                <a:ln>
                  <a:noFill/>
                </a:ln>
                <a:solidFill>
                  <a:srgbClr val="292929"/>
                </a:solidFill>
                <a:effectLst/>
                <a:latin typeface="charter"/>
              </a:rPr>
              <a:t> LRD of </a:t>
            </a:r>
            <a:r>
              <a:rPr kumimoji="0" lang="it-IT" altLang="it-IT" sz="2000" b="0" i="0" u="none" strike="noStrike" cap="none" normalizeH="0" baseline="0" dirty="0" err="1">
                <a:ln>
                  <a:noFill/>
                </a:ln>
                <a:solidFill>
                  <a:srgbClr val="292929"/>
                </a:solidFill>
                <a:effectLst/>
                <a:latin typeface="charter"/>
              </a:rPr>
              <a:t>its</a:t>
            </a:r>
            <a:r>
              <a:rPr kumimoji="0" lang="it-IT" altLang="it-IT" sz="2000" b="0" i="0" u="none" strike="noStrike" cap="none" normalizeH="0" baseline="0" dirty="0">
                <a:ln>
                  <a:noFill/>
                </a:ln>
                <a:solidFill>
                  <a:srgbClr val="292929"/>
                </a:solidFill>
                <a:effectLst/>
                <a:latin typeface="charter"/>
              </a:rPr>
              <a:t> K </a:t>
            </a:r>
            <a:r>
              <a:rPr kumimoji="0" lang="it-IT" altLang="it-IT" sz="2000" b="0" i="0" u="none" strike="noStrike" cap="none" normalizeH="0" baseline="0" dirty="0" err="1">
                <a:ln>
                  <a:noFill/>
                </a:ln>
                <a:solidFill>
                  <a:srgbClr val="292929"/>
                </a:solidFill>
                <a:effectLst/>
                <a:latin typeface="charter"/>
              </a:rPr>
              <a:t>neighbors</a:t>
            </a:r>
            <a:r>
              <a:rPr kumimoji="0" lang="it-IT" altLang="it-IT" sz="2000" b="0" i="0" u="none" strike="noStrike" cap="none" normalizeH="0" baseline="0" dirty="0">
                <a:ln>
                  <a:noFill/>
                </a:ln>
                <a:solidFill>
                  <a:srgbClr val="292929"/>
                </a:solidFill>
                <a:effectLst/>
                <a:latin typeface="charter"/>
              </a:rPr>
              <a:t>. LOF </a:t>
            </a:r>
            <a:r>
              <a:rPr kumimoji="0" lang="it-IT" altLang="it-IT" sz="2000" b="0" i="0" u="none" strike="noStrike" cap="none" normalizeH="0" baseline="0" dirty="0" err="1">
                <a:ln>
                  <a:noFill/>
                </a:ln>
                <a:solidFill>
                  <a:srgbClr val="292929"/>
                </a:solidFill>
                <a:effectLst/>
                <a:latin typeface="charter"/>
              </a:rPr>
              <a:t>is</a:t>
            </a:r>
            <a:r>
              <a:rPr kumimoji="0" lang="it-IT" altLang="it-IT" sz="2000" b="0" i="0" u="none" strike="noStrike" cap="none" normalizeH="0" baseline="0" dirty="0">
                <a:ln>
                  <a:noFill/>
                </a:ln>
                <a:solidFill>
                  <a:srgbClr val="292929"/>
                </a:solidFill>
                <a:effectLst/>
                <a:latin typeface="charter"/>
              </a:rPr>
              <a:t> the ratio of the </a:t>
            </a:r>
            <a:r>
              <a:rPr kumimoji="0" lang="it-IT" altLang="it-IT" sz="2000" b="0" i="0" u="none" strike="noStrike" cap="none" normalizeH="0" baseline="0" dirty="0" err="1">
                <a:ln>
                  <a:noFill/>
                </a:ln>
                <a:solidFill>
                  <a:srgbClr val="292929"/>
                </a:solidFill>
                <a:effectLst/>
                <a:latin typeface="charter"/>
              </a:rPr>
              <a:t>average</a:t>
            </a:r>
            <a:r>
              <a:rPr kumimoji="0" lang="it-IT" altLang="it-IT" sz="2000" b="0" i="0" u="none" strike="noStrike" cap="none" normalizeH="0" baseline="0" dirty="0">
                <a:ln>
                  <a:noFill/>
                </a:ln>
                <a:solidFill>
                  <a:srgbClr val="292929"/>
                </a:solidFill>
                <a:effectLst/>
                <a:latin typeface="charter"/>
              </a:rPr>
              <a:t> LRD of the K </a:t>
            </a:r>
            <a:r>
              <a:rPr kumimoji="0" lang="it-IT" altLang="it-IT" sz="2000" b="0" i="0" u="none" strike="noStrike" cap="none" normalizeH="0" baseline="0" dirty="0" err="1">
                <a:ln>
                  <a:noFill/>
                </a:ln>
                <a:solidFill>
                  <a:srgbClr val="292929"/>
                </a:solidFill>
                <a:effectLst/>
                <a:latin typeface="charter"/>
              </a:rPr>
              <a:t>neighbors</a:t>
            </a:r>
            <a:r>
              <a:rPr kumimoji="0" lang="it-IT" altLang="it-IT" sz="2000" b="0" i="0" u="none" strike="noStrike" cap="none" normalizeH="0" baseline="0" dirty="0">
                <a:ln>
                  <a:noFill/>
                </a:ln>
                <a:solidFill>
                  <a:srgbClr val="292929"/>
                </a:solidFill>
                <a:effectLst/>
                <a:latin typeface="charter"/>
              </a:rPr>
              <a:t> of A to the LRD of A.</a:t>
            </a:r>
            <a:endParaRPr kumimoji="0" lang="it-IT" altLang="it-IT"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err="1">
                <a:ln>
                  <a:noFill/>
                </a:ln>
                <a:solidFill>
                  <a:srgbClr val="292929"/>
                </a:solidFill>
                <a:effectLst/>
                <a:latin typeface="charter"/>
              </a:rPr>
              <a:t>Intuitively</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if</a:t>
            </a:r>
            <a:r>
              <a:rPr kumimoji="0" lang="it-IT" altLang="it-IT" sz="2000" b="0" i="0" u="none" strike="noStrike" cap="none" normalizeH="0" baseline="0" dirty="0">
                <a:ln>
                  <a:noFill/>
                </a:ln>
                <a:solidFill>
                  <a:srgbClr val="292929"/>
                </a:solidFill>
                <a:effectLst/>
                <a:latin typeface="charter"/>
              </a:rPr>
              <a:t> the point </a:t>
            </a:r>
            <a:r>
              <a:rPr kumimoji="0" lang="it-IT" altLang="it-IT" sz="2000" b="0" i="0" u="none" strike="noStrike" cap="none" normalizeH="0" baseline="0" dirty="0" err="1">
                <a:ln>
                  <a:noFill/>
                </a:ln>
                <a:solidFill>
                  <a:srgbClr val="292929"/>
                </a:solidFill>
                <a:effectLst/>
                <a:latin typeface="charter"/>
              </a:rPr>
              <a:t>is</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not</a:t>
            </a:r>
            <a:r>
              <a:rPr kumimoji="0" lang="it-IT" altLang="it-IT" sz="2000" b="0" i="0" u="none" strike="noStrike" cap="none" normalizeH="0" baseline="0" dirty="0">
                <a:ln>
                  <a:noFill/>
                </a:ln>
                <a:solidFill>
                  <a:srgbClr val="292929"/>
                </a:solidFill>
                <a:effectLst/>
                <a:latin typeface="charter"/>
              </a:rPr>
              <a:t> an </a:t>
            </a:r>
            <a:r>
              <a:rPr kumimoji="0" lang="it-IT" altLang="it-IT" sz="2000" b="0" i="0" u="none" strike="noStrike" cap="none" normalizeH="0" baseline="0" dirty="0" err="1">
                <a:ln>
                  <a:noFill/>
                </a:ln>
                <a:solidFill>
                  <a:srgbClr val="292929"/>
                </a:solidFill>
                <a:effectLst/>
                <a:latin typeface="charter"/>
              </a:rPr>
              <a:t>outlier</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inlier</a:t>
            </a:r>
            <a:r>
              <a:rPr kumimoji="0" lang="it-IT" altLang="it-IT" sz="2000" b="0" i="0" u="none" strike="noStrike" cap="none" normalizeH="0" baseline="0" dirty="0">
                <a:ln>
                  <a:noFill/>
                </a:ln>
                <a:solidFill>
                  <a:srgbClr val="292929"/>
                </a:solidFill>
                <a:effectLst/>
                <a:latin typeface="charter"/>
              </a:rPr>
              <a:t>), the ratio of </a:t>
            </a:r>
            <a:r>
              <a:rPr kumimoji="0" lang="it-IT" altLang="it-IT" sz="2000" b="0" i="0" u="none" strike="noStrike" cap="none" normalizeH="0" baseline="0" dirty="0" err="1">
                <a:ln>
                  <a:noFill/>
                </a:ln>
                <a:solidFill>
                  <a:srgbClr val="292929"/>
                </a:solidFill>
                <a:effectLst/>
                <a:latin typeface="charter"/>
              </a:rPr>
              <a:t>average</a:t>
            </a:r>
            <a:r>
              <a:rPr kumimoji="0" lang="it-IT" altLang="it-IT" sz="2000" b="0" i="0" u="none" strike="noStrike" cap="none" normalizeH="0" baseline="0" dirty="0">
                <a:ln>
                  <a:noFill/>
                </a:ln>
                <a:solidFill>
                  <a:srgbClr val="292929"/>
                </a:solidFill>
                <a:effectLst/>
                <a:latin typeface="charter"/>
              </a:rPr>
              <a:t> LRD of </a:t>
            </a:r>
            <a:r>
              <a:rPr kumimoji="0" lang="it-IT" altLang="it-IT" sz="2000" b="0" i="0" u="none" strike="noStrike" cap="none" normalizeH="0" baseline="0" dirty="0" err="1">
                <a:ln>
                  <a:noFill/>
                </a:ln>
                <a:solidFill>
                  <a:srgbClr val="292929"/>
                </a:solidFill>
                <a:effectLst/>
                <a:latin typeface="charter"/>
              </a:rPr>
              <a:t>neighbors</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is</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approximately</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equal</a:t>
            </a:r>
            <a:r>
              <a:rPr kumimoji="0" lang="it-IT" altLang="it-IT" sz="2000" b="0" i="0" u="none" strike="noStrike" cap="none" normalizeH="0" baseline="0" dirty="0">
                <a:ln>
                  <a:noFill/>
                </a:ln>
                <a:solidFill>
                  <a:srgbClr val="292929"/>
                </a:solidFill>
                <a:effectLst/>
                <a:latin typeface="charter"/>
              </a:rPr>
              <a:t> to the LRD of a point (</a:t>
            </a:r>
            <a:r>
              <a:rPr kumimoji="0" lang="it-IT" altLang="it-IT" sz="2000" b="0" i="0" u="none" strike="noStrike" cap="none" normalizeH="0" baseline="0" dirty="0" err="1">
                <a:ln>
                  <a:noFill/>
                </a:ln>
                <a:solidFill>
                  <a:srgbClr val="292929"/>
                </a:solidFill>
                <a:effectLst/>
                <a:latin typeface="charter"/>
              </a:rPr>
              <a:t>because</a:t>
            </a:r>
            <a:r>
              <a:rPr kumimoji="0" lang="it-IT" altLang="it-IT" sz="2000" b="0" i="0" u="none" strike="noStrike" cap="none" normalizeH="0" baseline="0" dirty="0">
                <a:ln>
                  <a:noFill/>
                </a:ln>
                <a:solidFill>
                  <a:srgbClr val="292929"/>
                </a:solidFill>
                <a:effectLst/>
                <a:latin typeface="charter"/>
              </a:rPr>
              <a:t> the </a:t>
            </a:r>
            <a:r>
              <a:rPr kumimoji="0" lang="it-IT" altLang="it-IT" sz="2000" b="0" i="0" u="none" strike="noStrike" cap="none" normalizeH="0" baseline="0" dirty="0" err="1">
                <a:ln>
                  <a:noFill/>
                </a:ln>
                <a:solidFill>
                  <a:srgbClr val="292929"/>
                </a:solidFill>
                <a:effectLst/>
                <a:latin typeface="charter"/>
              </a:rPr>
              <a:t>density</a:t>
            </a:r>
            <a:r>
              <a:rPr kumimoji="0" lang="it-IT" altLang="it-IT" sz="2000" b="0" i="0" u="none" strike="noStrike" cap="none" normalizeH="0" baseline="0" dirty="0">
                <a:ln>
                  <a:noFill/>
                </a:ln>
                <a:solidFill>
                  <a:srgbClr val="292929"/>
                </a:solidFill>
                <a:effectLst/>
                <a:latin typeface="charter"/>
              </a:rPr>
              <a:t> of a point and </a:t>
            </a:r>
            <a:r>
              <a:rPr kumimoji="0" lang="it-IT" altLang="it-IT" sz="2000" b="0" i="0" u="none" strike="noStrike" cap="none" normalizeH="0" baseline="0" dirty="0" err="1">
                <a:ln>
                  <a:noFill/>
                </a:ln>
                <a:solidFill>
                  <a:srgbClr val="292929"/>
                </a:solidFill>
                <a:effectLst/>
                <a:latin typeface="charter"/>
              </a:rPr>
              <a:t>its</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neighbors</a:t>
            </a:r>
            <a:r>
              <a:rPr kumimoji="0" lang="it-IT" altLang="it-IT" sz="2000" b="0" i="0" u="none" strike="noStrike" cap="none" normalizeH="0" baseline="0" dirty="0">
                <a:ln>
                  <a:noFill/>
                </a:ln>
                <a:solidFill>
                  <a:srgbClr val="292929"/>
                </a:solidFill>
                <a:effectLst/>
                <a:latin typeface="charter"/>
              </a:rPr>
              <a:t> are </a:t>
            </a:r>
            <a:r>
              <a:rPr kumimoji="0" lang="it-IT" altLang="it-IT" sz="2000" b="0" i="0" u="none" strike="noStrike" cap="none" normalizeH="0" baseline="0" dirty="0" err="1">
                <a:ln>
                  <a:noFill/>
                </a:ln>
                <a:solidFill>
                  <a:srgbClr val="292929"/>
                </a:solidFill>
                <a:effectLst/>
                <a:latin typeface="charter"/>
              </a:rPr>
              <a:t>roughly</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equal</a:t>
            </a:r>
            <a:r>
              <a:rPr kumimoji="0" lang="it-IT" altLang="it-IT" sz="2000" b="0" i="0" u="none" strike="noStrike" cap="none" normalizeH="0" baseline="0" dirty="0">
                <a:ln>
                  <a:noFill/>
                </a:ln>
                <a:solidFill>
                  <a:srgbClr val="292929"/>
                </a:solidFill>
                <a:effectLst/>
                <a:latin typeface="charter"/>
              </a:rPr>
              <a:t>). In </a:t>
            </a:r>
            <a:r>
              <a:rPr kumimoji="0" lang="it-IT" altLang="it-IT" sz="2000" b="0" i="0" u="none" strike="noStrike" cap="none" normalizeH="0" baseline="0" dirty="0" err="1">
                <a:ln>
                  <a:noFill/>
                </a:ln>
                <a:solidFill>
                  <a:srgbClr val="292929"/>
                </a:solidFill>
                <a:effectLst/>
                <a:latin typeface="charter"/>
              </a:rPr>
              <a:t>that</a:t>
            </a:r>
            <a:r>
              <a:rPr kumimoji="0" lang="it-IT" altLang="it-IT" sz="2000" b="0" i="0" u="none" strike="noStrike" cap="none" normalizeH="0" baseline="0" dirty="0">
                <a:ln>
                  <a:noFill/>
                </a:ln>
                <a:solidFill>
                  <a:srgbClr val="292929"/>
                </a:solidFill>
                <a:effectLst/>
                <a:latin typeface="charter"/>
              </a:rPr>
              <a:t> case, LOF </a:t>
            </a:r>
            <a:r>
              <a:rPr kumimoji="0" lang="it-IT" altLang="it-IT" sz="2000" b="0" i="0" u="none" strike="noStrike" cap="none" normalizeH="0" baseline="0" dirty="0" err="1">
                <a:ln>
                  <a:noFill/>
                </a:ln>
                <a:solidFill>
                  <a:srgbClr val="292929"/>
                </a:solidFill>
                <a:effectLst/>
                <a:latin typeface="charter"/>
              </a:rPr>
              <a:t>is</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nearly</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equal</a:t>
            </a:r>
            <a:r>
              <a:rPr kumimoji="0" lang="it-IT" altLang="it-IT" sz="2000" b="0" i="0" u="none" strike="noStrike" cap="none" normalizeH="0" baseline="0" dirty="0">
                <a:ln>
                  <a:noFill/>
                </a:ln>
                <a:solidFill>
                  <a:srgbClr val="292929"/>
                </a:solidFill>
                <a:effectLst/>
                <a:latin typeface="charter"/>
              </a:rPr>
              <a:t> to 1. On the </a:t>
            </a:r>
            <a:r>
              <a:rPr kumimoji="0" lang="it-IT" altLang="it-IT" sz="2000" b="0" i="0" u="none" strike="noStrike" cap="none" normalizeH="0" baseline="0" dirty="0" err="1">
                <a:ln>
                  <a:noFill/>
                </a:ln>
                <a:solidFill>
                  <a:srgbClr val="292929"/>
                </a:solidFill>
                <a:effectLst/>
                <a:latin typeface="charter"/>
              </a:rPr>
              <a:t>other</a:t>
            </a:r>
            <a:r>
              <a:rPr kumimoji="0" lang="it-IT" altLang="it-IT" sz="2000" b="0" i="0" u="none" strike="noStrike" cap="none" normalizeH="0" baseline="0" dirty="0">
                <a:ln>
                  <a:noFill/>
                </a:ln>
                <a:solidFill>
                  <a:srgbClr val="292929"/>
                </a:solidFill>
                <a:effectLst/>
                <a:latin typeface="charter"/>
              </a:rPr>
              <a:t> hand, </a:t>
            </a:r>
            <a:r>
              <a:rPr kumimoji="0" lang="it-IT" altLang="it-IT" sz="2000" b="0" i="0" u="none" strike="noStrike" cap="none" normalizeH="0" baseline="0" dirty="0" err="1">
                <a:ln>
                  <a:noFill/>
                </a:ln>
                <a:solidFill>
                  <a:srgbClr val="292929"/>
                </a:solidFill>
                <a:effectLst/>
                <a:latin typeface="charter"/>
              </a:rPr>
              <a:t>if</a:t>
            </a:r>
            <a:r>
              <a:rPr kumimoji="0" lang="it-IT" altLang="it-IT" sz="2000" b="0" i="0" u="none" strike="noStrike" cap="none" normalizeH="0" baseline="0" dirty="0">
                <a:ln>
                  <a:noFill/>
                </a:ln>
                <a:solidFill>
                  <a:srgbClr val="292929"/>
                </a:solidFill>
                <a:effectLst/>
                <a:latin typeface="charter"/>
              </a:rPr>
              <a:t> the point </a:t>
            </a:r>
            <a:r>
              <a:rPr kumimoji="0" lang="it-IT" altLang="it-IT" sz="2000" b="0" i="0" u="none" strike="noStrike" cap="none" normalizeH="0" baseline="0" dirty="0" err="1">
                <a:ln>
                  <a:noFill/>
                </a:ln>
                <a:solidFill>
                  <a:srgbClr val="292929"/>
                </a:solidFill>
                <a:effectLst/>
                <a:latin typeface="charter"/>
              </a:rPr>
              <a:t>is</a:t>
            </a:r>
            <a:r>
              <a:rPr kumimoji="0" lang="it-IT" altLang="it-IT" sz="2000" b="0" i="0" u="none" strike="noStrike" cap="none" normalizeH="0" baseline="0" dirty="0">
                <a:ln>
                  <a:noFill/>
                </a:ln>
                <a:solidFill>
                  <a:srgbClr val="292929"/>
                </a:solidFill>
                <a:effectLst/>
                <a:latin typeface="charter"/>
              </a:rPr>
              <a:t> an </a:t>
            </a:r>
            <a:r>
              <a:rPr kumimoji="0" lang="it-IT" altLang="it-IT" sz="2000" b="0" i="0" u="none" strike="noStrike" cap="none" normalizeH="0" baseline="0" dirty="0" err="1">
                <a:ln>
                  <a:noFill/>
                </a:ln>
                <a:solidFill>
                  <a:srgbClr val="292929"/>
                </a:solidFill>
                <a:effectLst/>
                <a:latin typeface="charter"/>
              </a:rPr>
              <a:t>outlier</a:t>
            </a:r>
            <a:r>
              <a:rPr kumimoji="0" lang="it-IT" altLang="it-IT" sz="2000" b="0" i="0" u="none" strike="noStrike" cap="none" normalizeH="0" baseline="0" dirty="0">
                <a:ln>
                  <a:noFill/>
                </a:ln>
                <a:solidFill>
                  <a:srgbClr val="292929"/>
                </a:solidFill>
                <a:effectLst/>
                <a:latin typeface="charter"/>
              </a:rPr>
              <a:t>, the LRD of a point </a:t>
            </a:r>
            <a:r>
              <a:rPr kumimoji="0" lang="it-IT" altLang="it-IT" sz="2000" b="0" i="0" u="none" strike="noStrike" cap="none" normalizeH="0" baseline="0" dirty="0" err="1">
                <a:ln>
                  <a:noFill/>
                </a:ln>
                <a:solidFill>
                  <a:srgbClr val="292929"/>
                </a:solidFill>
                <a:effectLst/>
                <a:latin typeface="charter"/>
              </a:rPr>
              <a:t>is</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less</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than</a:t>
            </a:r>
            <a:r>
              <a:rPr kumimoji="0" lang="it-IT" altLang="it-IT" sz="2000" b="0" i="0" u="none" strike="noStrike" cap="none" normalizeH="0" baseline="0" dirty="0">
                <a:ln>
                  <a:noFill/>
                </a:ln>
                <a:solidFill>
                  <a:srgbClr val="292929"/>
                </a:solidFill>
                <a:effectLst/>
                <a:latin typeface="charter"/>
              </a:rPr>
              <a:t> the </a:t>
            </a:r>
            <a:r>
              <a:rPr kumimoji="0" lang="it-IT" altLang="it-IT" sz="2000" b="0" i="0" u="none" strike="noStrike" cap="none" normalizeH="0" baseline="0" dirty="0" err="1">
                <a:ln>
                  <a:noFill/>
                </a:ln>
                <a:solidFill>
                  <a:srgbClr val="292929"/>
                </a:solidFill>
                <a:effectLst/>
                <a:latin typeface="charter"/>
              </a:rPr>
              <a:t>average</a:t>
            </a:r>
            <a:r>
              <a:rPr kumimoji="0" lang="it-IT" altLang="it-IT" sz="2000" b="0" i="0" u="none" strike="noStrike" cap="none" normalizeH="0" baseline="0" dirty="0">
                <a:ln>
                  <a:noFill/>
                </a:ln>
                <a:solidFill>
                  <a:srgbClr val="292929"/>
                </a:solidFill>
                <a:effectLst/>
                <a:latin typeface="charter"/>
              </a:rPr>
              <a:t> LRD of </a:t>
            </a:r>
            <a:r>
              <a:rPr kumimoji="0" lang="it-IT" altLang="it-IT" sz="2000" b="0" i="0" u="none" strike="noStrike" cap="none" normalizeH="0" baseline="0" dirty="0" err="1">
                <a:ln>
                  <a:noFill/>
                </a:ln>
                <a:solidFill>
                  <a:srgbClr val="292929"/>
                </a:solidFill>
                <a:effectLst/>
                <a:latin typeface="charter"/>
              </a:rPr>
              <a:t>neighbors</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Then</a:t>
            </a:r>
            <a:r>
              <a:rPr kumimoji="0" lang="it-IT" altLang="it-IT" sz="2000" b="0" i="0" u="none" strike="noStrike" cap="none" normalizeH="0" baseline="0" dirty="0">
                <a:ln>
                  <a:noFill/>
                </a:ln>
                <a:solidFill>
                  <a:srgbClr val="292929"/>
                </a:solidFill>
                <a:effectLst/>
                <a:latin typeface="charter"/>
              </a:rPr>
              <a:t> LOF </a:t>
            </a:r>
            <a:r>
              <a:rPr kumimoji="0" lang="it-IT" altLang="it-IT" sz="2000" b="0" i="0" u="none" strike="noStrike" cap="none" normalizeH="0" baseline="0" dirty="0" err="1">
                <a:ln>
                  <a:noFill/>
                </a:ln>
                <a:solidFill>
                  <a:srgbClr val="292929"/>
                </a:solidFill>
                <a:effectLst/>
                <a:latin typeface="charter"/>
              </a:rPr>
              <a:t>value</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will</a:t>
            </a:r>
            <a:r>
              <a:rPr kumimoji="0" lang="it-IT" altLang="it-IT" sz="2000" b="0" i="0" u="none" strike="noStrike" cap="none" normalizeH="0" baseline="0" dirty="0">
                <a:ln>
                  <a:noFill/>
                </a:ln>
                <a:solidFill>
                  <a:srgbClr val="292929"/>
                </a:solidFill>
                <a:effectLst/>
                <a:latin typeface="charter"/>
              </a:rPr>
              <a:t> be high.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err="1">
                <a:ln>
                  <a:noFill/>
                </a:ln>
                <a:solidFill>
                  <a:srgbClr val="292929"/>
                </a:solidFill>
                <a:effectLst/>
                <a:latin typeface="charter"/>
              </a:rPr>
              <a:t>Generally</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if</a:t>
            </a:r>
            <a:r>
              <a:rPr kumimoji="0" lang="it-IT" altLang="it-IT" sz="2000" b="0" i="0" u="none" strike="noStrike" cap="none" normalizeH="0" baseline="0" dirty="0">
                <a:ln>
                  <a:noFill/>
                </a:ln>
                <a:solidFill>
                  <a:srgbClr val="292929"/>
                </a:solidFill>
                <a:effectLst/>
                <a:latin typeface="charter"/>
              </a:rPr>
              <a:t> LOF&gt; 1, </a:t>
            </a:r>
            <a:r>
              <a:rPr kumimoji="0" lang="it-IT" altLang="it-IT" sz="2000" b="0" i="0" u="none" strike="noStrike" cap="none" normalizeH="0" baseline="0" dirty="0" err="1">
                <a:ln>
                  <a:noFill/>
                </a:ln>
                <a:solidFill>
                  <a:srgbClr val="292929"/>
                </a:solidFill>
                <a:effectLst/>
                <a:latin typeface="charter"/>
              </a:rPr>
              <a:t>it</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is</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considered</a:t>
            </a:r>
            <a:r>
              <a:rPr kumimoji="0" lang="it-IT" altLang="it-IT" sz="2000" b="0" i="0" u="none" strike="noStrike" cap="none" normalizeH="0" baseline="0" dirty="0">
                <a:ln>
                  <a:noFill/>
                </a:ln>
                <a:solidFill>
                  <a:srgbClr val="292929"/>
                </a:solidFill>
                <a:effectLst/>
                <a:latin typeface="charter"/>
              </a:rPr>
              <a:t> </a:t>
            </a:r>
            <a:r>
              <a:rPr kumimoji="0" lang="it-IT" altLang="it-IT" sz="2000" b="0" i="0" u="none" strike="noStrike" cap="none" normalizeH="0" baseline="0" dirty="0" err="1">
                <a:ln>
                  <a:noFill/>
                </a:ln>
                <a:solidFill>
                  <a:srgbClr val="292929"/>
                </a:solidFill>
                <a:effectLst/>
                <a:latin typeface="charter"/>
              </a:rPr>
              <a:t>as</a:t>
            </a:r>
            <a:r>
              <a:rPr kumimoji="0" lang="it-IT" altLang="it-IT" sz="2000" b="0" i="0" u="none" strike="noStrike" cap="none" normalizeH="0" baseline="0" dirty="0">
                <a:ln>
                  <a:noFill/>
                </a:ln>
                <a:solidFill>
                  <a:srgbClr val="292929"/>
                </a:solidFill>
                <a:effectLst/>
                <a:latin typeface="charter"/>
              </a:rPr>
              <a:t> an </a:t>
            </a:r>
            <a:r>
              <a:rPr kumimoji="0" lang="it-IT" altLang="it-IT" sz="2000" b="0" i="0" u="none" strike="noStrike" cap="none" normalizeH="0" baseline="0" dirty="0" err="1">
                <a:ln>
                  <a:noFill/>
                </a:ln>
                <a:solidFill>
                  <a:srgbClr val="292929"/>
                </a:solidFill>
                <a:effectLst/>
                <a:latin typeface="charter"/>
              </a:rPr>
              <a:t>outlier</a:t>
            </a:r>
            <a:r>
              <a:rPr kumimoji="0" lang="it-IT" altLang="it-IT" sz="2000" b="0" i="0" u="none" strike="noStrike" cap="none" normalizeH="0" baseline="0" dirty="0">
                <a:ln>
                  <a:noFill/>
                </a:ln>
                <a:solidFill>
                  <a:srgbClr val="292929"/>
                </a:solidFill>
                <a:effectLst/>
                <a:latin typeface="charter"/>
              </a:rPr>
              <a:t>.</a:t>
            </a:r>
            <a:endParaRPr kumimoji="0" lang="it-IT" altLang="it-IT" sz="2000" b="0" i="0" u="none" strike="noStrike" cap="none" normalizeH="0" baseline="0" dirty="0">
              <a:ln>
                <a:noFill/>
              </a:ln>
              <a:solidFill>
                <a:schemeClr val="tx1"/>
              </a:solidFill>
              <a:effectLst/>
            </a:endParaRPr>
          </a:p>
        </p:txBody>
      </p:sp>
      <p:pic>
        <p:nvPicPr>
          <p:cNvPr id="3075" name="Picture 3">
            <a:extLst>
              <a:ext uri="{FF2B5EF4-FFF2-40B4-BE49-F238E27FC236}">
                <a16:creationId xmlns:a16="http://schemas.microsoft.com/office/drawing/2014/main" id="{B9465D15-4A65-419F-AB7E-1EF40FD43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007" y="1243680"/>
            <a:ext cx="4010025" cy="82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204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F1B868-7ACE-CB4C-A245-DB0B14F68175}"/>
              </a:ext>
            </a:extLst>
          </p:cNvPr>
          <p:cNvSpPr>
            <a:spLocks noGrp="1"/>
          </p:cNvSpPr>
          <p:nvPr>
            <p:ph type="title"/>
          </p:nvPr>
        </p:nvSpPr>
        <p:spPr/>
        <p:txBody>
          <a:bodyPr>
            <a:normAutofit/>
          </a:bodyPr>
          <a:lstStyle/>
          <a:p>
            <a:r>
              <a:rPr lang="it-IT" dirty="0"/>
              <a:t>c. </a:t>
            </a:r>
            <a:r>
              <a:rPr lang="it-IT" dirty="0" err="1"/>
              <a:t>Improve</a:t>
            </a:r>
            <a:r>
              <a:rPr lang="it-IT" dirty="0"/>
              <a:t> data </a:t>
            </a:r>
            <a:r>
              <a:rPr lang="it-IT" dirty="0" err="1"/>
              <a:t>saturation</a:t>
            </a:r>
            <a:r>
              <a:rPr lang="it-IT" dirty="0"/>
              <a:t> </a:t>
            </a:r>
            <a:r>
              <a:rPr lang="it-IT" dirty="0" err="1"/>
              <a:t>based</a:t>
            </a:r>
            <a:r>
              <a:rPr lang="it-IT" dirty="0"/>
              <a:t> on the random </a:t>
            </a:r>
            <a:r>
              <a:rPr lang="it-IT" dirty="0" err="1"/>
              <a:t>forest</a:t>
            </a:r>
            <a:r>
              <a:rPr lang="it-IT" dirty="0"/>
              <a:t> </a:t>
            </a:r>
            <a:r>
              <a:rPr lang="it-IT" dirty="0" err="1"/>
              <a:t>method</a:t>
            </a:r>
            <a:r>
              <a:rPr lang="it-IT" dirty="0"/>
              <a:t> </a:t>
            </a:r>
          </a:p>
        </p:txBody>
      </p:sp>
      <p:sp>
        <p:nvSpPr>
          <p:cNvPr id="3" name="Segnaposto contenuto 2">
            <a:extLst>
              <a:ext uri="{FF2B5EF4-FFF2-40B4-BE49-F238E27FC236}">
                <a16:creationId xmlns:a16="http://schemas.microsoft.com/office/drawing/2014/main" id="{8654A8E0-3053-E34E-8747-2C49DEE905EE}"/>
              </a:ext>
            </a:extLst>
          </p:cNvPr>
          <p:cNvSpPr>
            <a:spLocks noGrp="1"/>
          </p:cNvSpPr>
          <p:nvPr>
            <p:ph idx="1"/>
          </p:nvPr>
        </p:nvSpPr>
        <p:spPr/>
        <p:txBody>
          <a:bodyPr>
            <a:normAutofit fontScale="77500" lnSpcReduction="20000"/>
          </a:bodyPr>
          <a:lstStyle/>
          <a:p>
            <a:pPr marL="0" indent="0">
              <a:buNone/>
            </a:pPr>
            <a:r>
              <a:rPr lang="it-IT" dirty="0"/>
              <a:t>For the sample data </a:t>
            </a:r>
            <a:r>
              <a:rPr lang="it-IT" dirty="0" err="1"/>
              <a:t>after</a:t>
            </a:r>
            <a:r>
              <a:rPr lang="it-IT" dirty="0"/>
              <a:t> </a:t>
            </a:r>
            <a:r>
              <a:rPr lang="it-IT" dirty="0" err="1"/>
              <a:t>deleting</a:t>
            </a:r>
            <a:r>
              <a:rPr lang="it-IT" dirty="0"/>
              <a:t> the </a:t>
            </a:r>
            <a:r>
              <a:rPr lang="it-IT" dirty="0" err="1"/>
              <a:t>outliers</a:t>
            </a:r>
            <a:r>
              <a:rPr lang="it-IT" dirty="0"/>
              <a:t>, the </a:t>
            </a:r>
            <a:r>
              <a:rPr lang="it-IT" dirty="0" err="1"/>
              <a:t>missing</a:t>
            </a:r>
            <a:r>
              <a:rPr lang="it-IT" dirty="0"/>
              <a:t> </a:t>
            </a:r>
            <a:r>
              <a:rPr lang="it-IT" dirty="0" err="1"/>
              <a:t>values</a:t>
            </a:r>
            <a:r>
              <a:rPr lang="it-IT" dirty="0"/>
              <a:t> are </a:t>
            </a:r>
            <a:r>
              <a:rPr lang="it-IT" dirty="0" err="1"/>
              <a:t>supplemented</a:t>
            </a:r>
            <a:r>
              <a:rPr lang="it-IT" dirty="0"/>
              <a:t> by random </a:t>
            </a:r>
            <a:r>
              <a:rPr lang="it-IT" dirty="0" err="1"/>
              <a:t>forest</a:t>
            </a:r>
            <a:r>
              <a:rPr lang="it-IT" dirty="0"/>
              <a:t> </a:t>
            </a:r>
            <a:r>
              <a:rPr lang="it-IT" dirty="0" err="1"/>
              <a:t>method</a:t>
            </a:r>
            <a:r>
              <a:rPr lang="it-IT" dirty="0"/>
              <a:t>. </a:t>
            </a:r>
          </a:p>
          <a:p>
            <a:pPr marL="0" indent="0">
              <a:buNone/>
            </a:pPr>
            <a:r>
              <a:rPr lang="it-IT" i="1" dirty="0"/>
              <a:t>K </a:t>
            </a:r>
            <a:r>
              <a:rPr lang="it-IT" dirty="0"/>
              <a:t>sample data sets </a:t>
            </a:r>
            <a:r>
              <a:rPr lang="it-IT" dirty="0" err="1"/>
              <a:t>were</a:t>
            </a:r>
            <a:r>
              <a:rPr lang="it-IT" dirty="0"/>
              <a:t> </a:t>
            </a:r>
            <a:r>
              <a:rPr lang="it-IT" dirty="0" err="1"/>
              <a:t>randomly</a:t>
            </a:r>
            <a:r>
              <a:rPr lang="it-IT" dirty="0"/>
              <a:t> </a:t>
            </a:r>
            <a:r>
              <a:rPr lang="it-IT" dirty="0" err="1"/>
              <a:t>selected</a:t>
            </a:r>
            <a:r>
              <a:rPr lang="it-IT" dirty="0"/>
              <a:t>, and </a:t>
            </a:r>
            <a:r>
              <a:rPr lang="it-IT" i="1" dirty="0"/>
              <a:t>d</a:t>
            </a:r>
            <a:r>
              <a:rPr lang="it-IT" dirty="0"/>
              <a:t> </a:t>
            </a:r>
            <a:r>
              <a:rPr lang="it-IT" dirty="0" err="1"/>
              <a:t>indexes</a:t>
            </a:r>
            <a:r>
              <a:rPr lang="it-IT" dirty="0"/>
              <a:t> </a:t>
            </a:r>
            <a:r>
              <a:rPr lang="it-IT" dirty="0" err="1"/>
              <a:t>were</a:t>
            </a:r>
            <a:r>
              <a:rPr lang="it-IT" dirty="0"/>
              <a:t> </a:t>
            </a:r>
            <a:r>
              <a:rPr lang="it-IT" dirty="0" err="1"/>
              <a:t>randomly</a:t>
            </a:r>
            <a:r>
              <a:rPr lang="it-IT" dirty="0"/>
              <a:t> </a:t>
            </a:r>
            <a:r>
              <a:rPr lang="it-IT" dirty="0" err="1"/>
              <a:t>selected</a:t>
            </a:r>
            <a:r>
              <a:rPr lang="it-IT" dirty="0"/>
              <a:t> to </a:t>
            </a:r>
            <a:r>
              <a:rPr lang="it-IT" dirty="0" err="1"/>
              <a:t>construct</a:t>
            </a:r>
            <a:r>
              <a:rPr lang="it-IT" dirty="0"/>
              <a:t> the training set. </a:t>
            </a:r>
          </a:p>
          <a:p>
            <a:pPr marL="0" indent="0">
              <a:buNone/>
            </a:pPr>
            <a:r>
              <a:rPr lang="it-IT" dirty="0"/>
              <a:t>For data with the </a:t>
            </a:r>
            <a:r>
              <a:rPr lang="it-IT" dirty="0" err="1"/>
              <a:t>same</a:t>
            </a:r>
            <a:r>
              <a:rPr lang="it-IT" dirty="0"/>
              <a:t> </a:t>
            </a:r>
            <a:r>
              <a:rPr lang="it-IT" dirty="0" err="1"/>
              <a:t>category</a:t>
            </a:r>
            <a:r>
              <a:rPr lang="it-IT" dirty="0"/>
              <a:t> in the training set, use the force-</a:t>
            </a:r>
            <a:r>
              <a:rPr lang="it-IT" dirty="0" err="1"/>
              <a:t>filling</a:t>
            </a:r>
            <a:r>
              <a:rPr lang="it-IT" dirty="0"/>
              <a:t> </a:t>
            </a:r>
            <a:r>
              <a:rPr lang="it-IT" dirty="0" err="1"/>
              <a:t>method</a:t>
            </a:r>
            <a:r>
              <a:rPr lang="it-IT" dirty="0"/>
              <a:t> to </a:t>
            </a:r>
            <a:r>
              <a:rPr lang="it-IT" dirty="0" err="1"/>
              <a:t>supplement</a:t>
            </a:r>
            <a:r>
              <a:rPr lang="it-IT" dirty="0"/>
              <a:t> the </a:t>
            </a:r>
            <a:r>
              <a:rPr lang="it-IT" dirty="0" err="1"/>
              <a:t>missing</a:t>
            </a:r>
            <a:r>
              <a:rPr lang="it-IT" dirty="0"/>
              <a:t> </a:t>
            </a:r>
            <a:r>
              <a:rPr lang="it-IT" dirty="0" err="1"/>
              <a:t>value</a:t>
            </a:r>
            <a:r>
              <a:rPr lang="it-IT" dirty="0"/>
              <a:t>. </a:t>
            </a:r>
          </a:p>
          <a:p>
            <a:pPr marL="0" indent="0">
              <a:buNone/>
            </a:pPr>
            <a:r>
              <a:rPr lang="it-IT" dirty="0"/>
              <a:t>The random </a:t>
            </a:r>
            <a:r>
              <a:rPr lang="it-IT" dirty="0" err="1"/>
              <a:t>forest</a:t>
            </a:r>
            <a:r>
              <a:rPr lang="it-IT" dirty="0"/>
              <a:t> model </a:t>
            </a:r>
            <a:r>
              <a:rPr lang="it-IT" dirty="0" err="1"/>
              <a:t>is</a:t>
            </a:r>
            <a:r>
              <a:rPr lang="it-IT" dirty="0"/>
              <a:t> </a:t>
            </a:r>
            <a:r>
              <a:rPr lang="it-IT" dirty="0" err="1"/>
              <a:t>trained</a:t>
            </a:r>
            <a:r>
              <a:rPr lang="it-IT" dirty="0"/>
              <a:t> by the </a:t>
            </a:r>
            <a:r>
              <a:rPr lang="it-IT" dirty="0" err="1"/>
              <a:t>filled</a:t>
            </a:r>
            <a:r>
              <a:rPr lang="it-IT" dirty="0"/>
              <a:t> training set, and the </a:t>
            </a:r>
            <a:r>
              <a:rPr lang="it-IT" dirty="0" err="1"/>
              <a:t>similarity</a:t>
            </a:r>
            <a:r>
              <a:rPr lang="it-IT" dirty="0"/>
              <a:t> </a:t>
            </a:r>
            <a:r>
              <a:rPr lang="it-IT" dirty="0" err="1"/>
              <a:t>matrix</a:t>
            </a:r>
            <a:r>
              <a:rPr lang="it-IT" dirty="0"/>
              <a:t> </a:t>
            </a:r>
            <a:r>
              <a:rPr lang="it-IT" dirty="0" err="1"/>
              <a:t>is</a:t>
            </a:r>
            <a:r>
              <a:rPr lang="it-IT" dirty="0"/>
              <a:t> </a:t>
            </a:r>
            <a:r>
              <a:rPr lang="it-IT" dirty="0" err="1"/>
              <a:t>counted</a:t>
            </a:r>
            <a:r>
              <a:rPr lang="it-IT" dirty="0"/>
              <a:t>. By </a:t>
            </a:r>
            <a:r>
              <a:rPr lang="it-IT" dirty="0" err="1"/>
              <a:t>analyzing</a:t>
            </a:r>
            <a:r>
              <a:rPr lang="it-IT" dirty="0"/>
              <a:t> the </a:t>
            </a:r>
            <a:r>
              <a:rPr lang="it-IT" dirty="0" err="1"/>
              <a:t>similarity</a:t>
            </a:r>
            <a:r>
              <a:rPr lang="it-IT" dirty="0"/>
              <a:t> </a:t>
            </a:r>
            <a:r>
              <a:rPr lang="it-IT" dirty="0" err="1"/>
              <a:t>degree</a:t>
            </a:r>
            <a:r>
              <a:rPr lang="it-IT" dirty="0"/>
              <a:t> </a:t>
            </a:r>
            <a:r>
              <a:rPr lang="it-IT" dirty="0" err="1"/>
              <a:t>between</a:t>
            </a:r>
            <a:r>
              <a:rPr lang="it-IT" dirty="0"/>
              <a:t> </a:t>
            </a:r>
            <a:r>
              <a:rPr lang="it-IT" dirty="0" err="1"/>
              <a:t>all</a:t>
            </a:r>
            <a:r>
              <a:rPr lang="it-IT" dirty="0"/>
              <a:t> the </a:t>
            </a:r>
            <a:r>
              <a:rPr lang="it-IT" dirty="0" err="1"/>
              <a:t>elements</a:t>
            </a:r>
            <a:r>
              <a:rPr lang="it-IT" dirty="0"/>
              <a:t> of the </a:t>
            </a:r>
            <a:r>
              <a:rPr lang="it-IT" dirty="0" err="1"/>
              <a:t>two</a:t>
            </a:r>
            <a:r>
              <a:rPr lang="it-IT" dirty="0"/>
              <a:t> </a:t>
            </a:r>
            <a:r>
              <a:rPr lang="it-IT" dirty="0" err="1"/>
              <a:t>matrices</a:t>
            </a:r>
            <a:r>
              <a:rPr lang="it-IT" dirty="0"/>
              <a:t>, the </a:t>
            </a:r>
            <a:r>
              <a:rPr lang="it-IT" dirty="0" err="1"/>
              <a:t>filling</a:t>
            </a:r>
            <a:r>
              <a:rPr lang="it-IT" dirty="0"/>
              <a:t> </a:t>
            </a:r>
            <a:r>
              <a:rPr lang="it-IT" dirty="0" err="1"/>
              <a:t>results</a:t>
            </a:r>
            <a:r>
              <a:rPr lang="it-IT" dirty="0"/>
              <a:t> of the </a:t>
            </a:r>
            <a:r>
              <a:rPr lang="it-IT" dirty="0" err="1"/>
              <a:t>missing</a:t>
            </a:r>
            <a:r>
              <a:rPr lang="it-IT" dirty="0"/>
              <a:t> </a:t>
            </a:r>
            <a:r>
              <a:rPr lang="it-IT" dirty="0" err="1"/>
              <a:t>values</a:t>
            </a:r>
            <a:r>
              <a:rPr lang="it-IT" dirty="0"/>
              <a:t> are </a:t>
            </a:r>
            <a:r>
              <a:rPr lang="it-IT" dirty="0" err="1"/>
              <a:t>determined</a:t>
            </a:r>
            <a:r>
              <a:rPr lang="it-IT" dirty="0"/>
              <a:t>. </a:t>
            </a:r>
          </a:p>
          <a:p>
            <a:pPr marL="0" indent="0">
              <a:buNone/>
            </a:pPr>
            <a:r>
              <a:rPr lang="it-IT" dirty="0"/>
              <a:t>The </a:t>
            </a:r>
            <a:r>
              <a:rPr lang="it-IT" dirty="0" err="1"/>
              <a:t>iterations</a:t>
            </a:r>
            <a:r>
              <a:rPr lang="it-IT" dirty="0"/>
              <a:t> are </a:t>
            </a:r>
            <a:r>
              <a:rPr lang="it-IT" dirty="0" err="1"/>
              <a:t>carried</a:t>
            </a:r>
            <a:r>
              <a:rPr lang="it-IT" dirty="0"/>
              <a:t> out 4 - 6 </a:t>
            </a:r>
            <a:r>
              <a:rPr lang="it-IT" dirty="0" err="1"/>
              <a:t>times</a:t>
            </a:r>
            <a:r>
              <a:rPr lang="it-IT" dirty="0"/>
              <a:t>, and the </a:t>
            </a:r>
            <a:r>
              <a:rPr lang="it-IT" dirty="0" err="1"/>
              <a:t>final</a:t>
            </a:r>
            <a:r>
              <a:rPr lang="it-IT" dirty="0"/>
              <a:t> </a:t>
            </a:r>
            <a:r>
              <a:rPr lang="it-IT" dirty="0" err="1"/>
              <a:t>missing</a:t>
            </a:r>
            <a:r>
              <a:rPr lang="it-IT" dirty="0"/>
              <a:t> </a:t>
            </a:r>
            <a:r>
              <a:rPr lang="it-IT" dirty="0" err="1"/>
              <a:t>value</a:t>
            </a:r>
            <a:r>
              <a:rPr lang="it-IT" dirty="0"/>
              <a:t> processing </a:t>
            </a:r>
            <a:r>
              <a:rPr lang="it-IT" dirty="0" err="1"/>
              <a:t>results</a:t>
            </a:r>
            <a:r>
              <a:rPr lang="it-IT" dirty="0"/>
              <a:t> are output. </a:t>
            </a:r>
          </a:p>
          <a:p>
            <a:pPr marL="0" indent="0">
              <a:buNone/>
            </a:pPr>
            <a:r>
              <a:rPr lang="it-IT" dirty="0"/>
              <a:t>Screening indexes </a:t>
            </a:r>
            <a:r>
              <a:rPr lang="it-IT" dirty="0" err="1"/>
              <a:t>based</a:t>
            </a:r>
            <a:r>
              <a:rPr lang="it-IT" dirty="0"/>
              <a:t> on </a:t>
            </a:r>
            <a:r>
              <a:rPr lang="it-IT" dirty="0" err="1"/>
              <a:t>gradient</a:t>
            </a:r>
            <a:r>
              <a:rPr lang="it-IT" dirty="0"/>
              <a:t> </a:t>
            </a:r>
            <a:r>
              <a:rPr lang="it-IT" dirty="0" err="1"/>
              <a:t>boosting</a:t>
            </a:r>
            <a:r>
              <a:rPr lang="it-IT" dirty="0"/>
              <a:t> </a:t>
            </a:r>
            <a:r>
              <a:rPr lang="it-IT" dirty="0" err="1"/>
              <a:t>decision</a:t>
            </a:r>
            <a:r>
              <a:rPr lang="it-IT" dirty="0"/>
              <a:t> </a:t>
            </a:r>
            <a:r>
              <a:rPr lang="it-IT" dirty="0" err="1"/>
              <a:t>tree</a:t>
            </a:r>
            <a:r>
              <a:rPr lang="it-IT" dirty="0"/>
              <a:t> </a:t>
            </a:r>
            <a:r>
              <a:rPr lang="it-IT" dirty="0" err="1"/>
              <a:t>method</a:t>
            </a:r>
            <a:r>
              <a:rPr lang="it-IT" dirty="0"/>
              <a:t>. </a:t>
            </a:r>
          </a:p>
          <a:p>
            <a:pPr marL="0" indent="0">
              <a:buNone/>
            </a:pPr>
            <a:endParaRPr lang="it-IT" dirty="0"/>
          </a:p>
          <a:p>
            <a:pPr marL="0" indent="0">
              <a:buNone/>
            </a:pPr>
            <a:endParaRPr lang="it-IT" dirty="0"/>
          </a:p>
        </p:txBody>
      </p:sp>
    </p:spTree>
    <p:extLst>
      <p:ext uri="{BB962C8B-B14F-4D97-AF65-F5344CB8AC3E}">
        <p14:creationId xmlns:p14="http://schemas.microsoft.com/office/powerpoint/2010/main" val="3985996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D5E9AA63-EEF2-3643-9B2A-0628DC9A726F}"/>
              </a:ext>
            </a:extLst>
          </p:cNvPr>
          <p:cNvSpPr>
            <a:spLocks noGrp="1"/>
          </p:cNvSpPr>
          <p:nvPr>
            <p:ph idx="1"/>
          </p:nvPr>
        </p:nvSpPr>
        <p:spPr>
          <a:xfrm>
            <a:off x="394066" y="243888"/>
            <a:ext cx="7886700" cy="3850345"/>
          </a:xfrm>
        </p:spPr>
        <p:txBody>
          <a:bodyPr>
            <a:normAutofit fontScale="92500"/>
          </a:bodyPr>
          <a:lstStyle/>
          <a:p>
            <a:pPr marL="0" indent="0">
              <a:buNone/>
            </a:pPr>
            <a:r>
              <a:rPr lang="it-IT" sz="2400" b="1" dirty="0"/>
              <a:t>After the data </a:t>
            </a:r>
            <a:r>
              <a:rPr lang="it-IT" sz="2400" b="1" dirty="0" err="1"/>
              <a:t>loss</a:t>
            </a:r>
            <a:r>
              <a:rPr lang="it-IT" sz="2400" b="1" dirty="0"/>
              <a:t> </a:t>
            </a:r>
            <a:r>
              <a:rPr lang="it-IT" sz="2400" b="1" dirty="0" err="1"/>
              <a:t>value</a:t>
            </a:r>
            <a:r>
              <a:rPr lang="it-IT" sz="2400" b="1" dirty="0"/>
              <a:t> </a:t>
            </a:r>
            <a:r>
              <a:rPr lang="it-IT" sz="2400" b="1" dirty="0" err="1"/>
              <a:t>is</a:t>
            </a:r>
            <a:r>
              <a:rPr lang="it-IT" sz="2400" b="1" dirty="0"/>
              <a:t> </a:t>
            </a:r>
            <a:r>
              <a:rPr lang="it-IT" sz="2400" b="1" dirty="0" err="1"/>
              <a:t>supplemented</a:t>
            </a:r>
            <a:r>
              <a:rPr lang="it-IT" sz="2400" b="1" dirty="0"/>
              <a:t> by the random </a:t>
            </a:r>
            <a:r>
              <a:rPr lang="it-IT" sz="2400" b="1" dirty="0" err="1"/>
              <a:t>forest</a:t>
            </a:r>
            <a:r>
              <a:rPr lang="it-IT" sz="2400" b="1" dirty="0"/>
              <a:t> </a:t>
            </a:r>
            <a:r>
              <a:rPr lang="it-IT" sz="2400" b="1" dirty="0" err="1"/>
              <a:t>method</a:t>
            </a:r>
            <a:r>
              <a:rPr lang="it-IT" sz="2400" b="1" dirty="0"/>
              <a:t>, </a:t>
            </a:r>
            <a:r>
              <a:rPr lang="it-IT" sz="2400" b="1" dirty="0" err="1"/>
              <a:t>it</a:t>
            </a:r>
            <a:r>
              <a:rPr lang="it-IT" sz="2400" b="1" dirty="0"/>
              <a:t> </a:t>
            </a:r>
            <a:r>
              <a:rPr lang="it-IT" sz="2400" b="1" dirty="0" err="1"/>
              <a:t>is</a:t>
            </a:r>
            <a:r>
              <a:rPr lang="it-IT" sz="2400" b="1" dirty="0"/>
              <a:t> </a:t>
            </a:r>
            <a:r>
              <a:rPr lang="it-IT" sz="2400" b="1" dirty="0" err="1"/>
              <a:t>necessary</a:t>
            </a:r>
            <a:r>
              <a:rPr lang="it-IT" sz="2400" b="1" dirty="0"/>
              <a:t> to filter the </a:t>
            </a:r>
            <a:r>
              <a:rPr lang="it-IT" sz="2400" b="1" dirty="0" err="1"/>
              <a:t>indicators</a:t>
            </a:r>
            <a:r>
              <a:rPr lang="it-IT" sz="2400" b="1" dirty="0"/>
              <a:t> </a:t>
            </a:r>
            <a:r>
              <a:rPr lang="it-IT" sz="2400" b="1" dirty="0" err="1"/>
              <a:t>that</a:t>
            </a:r>
            <a:r>
              <a:rPr lang="it-IT" sz="2400" b="1" dirty="0"/>
              <a:t> </a:t>
            </a:r>
            <a:r>
              <a:rPr lang="it-IT" sz="2400" b="1" dirty="0" err="1"/>
              <a:t>have</a:t>
            </a:r>
            <a:r>
              <a:rPr lang="it-IT" sz="2400" b="1" dirty="0"/>
              <a:t> an </a:t>
            </a:r>
            <a:r>
              <a:rPr lang="it-IT" sz="2400" b="1" dirty="0" err="1"/>
              <a:t>important</a:t>
            </a:r>
            <a:r>
              <a:rPr lang="it-IT" sz="2400" b="1" dirty="0"/>
              <a:t> </a:t>
            </a:r>
            <a:r>
              <a:rPr lang="it-IT" sz="2400" b="1" dirty="0" err="1"/>
              <a:t>influence</a:t>
            </a:r>
            <a:r>
              <a:rPr lang="it-IT" sz="2400" b="1" dirty="0"/>
              <a:t> on the </a:t>
            </a:r>
            <a:r>
              <a:rPr lang="it-IT" sz="2400" b="1" dirty="0" err="1"/>
              <a:t>individual</a:t>
            </a:r>
            <a:r>
              <a:rPr lang="it-IT" sz="2400" b="1" dirty="0"/>
              <a:t> credit </a:t>
            </a:r>
            <a:r>
              <a:rPr lang="it-IT" sz="2400" b="1" dirty="0" err="1"/>
              <a:t>evaluation</a:t>
            </a:r>
            <a:r>
              <a:rPr lang="it-IT" sz="2400" b="1" dirty="0"/>
              <a:t> </a:t>
            </a:r>
            <a:r>
              <a:rPr lang="it-IT" sz="2400" b="1" dirty="0" err="1"/>
              <a:t>results</a:t>
            </a:r>
            <a:r>
              <a:rPr lang="it-IT" sz="2400" b="1" dirty="0"/>
              <a:t> to </a:t>
            </a:r>
            <a:r>
              <a:rPr lang="it-IT" sz="2400" b="1" dirty="0" err="1"/>
              <a:t>increase</a:t>
            </a:r>
            <a:r>
              <a:rPr lang="it-IT" sz="2400" b="1" dirty="0"/>
              <a:t> the </a:t>
            </a:r>
            <a:r>
              <a:rPr lang="it-IT" sz="2400" b="1" dirty="0" err="1"/>
              <a:t>accuracy</a:t>
            </a:r>
            <a:r>
              <a:rPr lang="it-IT" sz="2400" b="1" dirty="0"/>
              <a:t> of the personal credit </a:t>
            </a:r>
            <a:r>
              <a:rPr lang="it-IT" sz="2400" b="1" dirty="0" err="1"/>
              <a:t>evaluation</a:t>
            </a:r>
            <a:r>
              <a:rPr lang="it-IT" sz="2400" b="1" dirty="0"/>
              <a:t>. </a:t>
            </a:r>
          </a:p>
          <a:p>
            <a:pPr marL="0" indent="0">
              <a:buNone/>
            </a:pPr>
            <a:r>
              <a:rPr lang="it-IT" sz="2400" dirty="0"/>
              <a:t>In the input model of the sample data set of </a:t>
            </a:r>
            <a:r>
              <a:rPr lang="it-IT" sz="2400" dirty="0" err="1"/>
              <a:t>each</a:t>
            </a:r>
            <a:r>
              <a:rPr lang="it-IT" sz="2400" dirty="0"/>
              <a:t> index of the credit </a:t>
            </a:r>
            <a:r>
              <a:rPr lang="it-IT" sz="2400" dirty="0" err="1"/>
              <a:t>subject</a:t>
            </a:r>
            <a:r>
              <a:rPr lang="it-IT" sz="2400" dirty="0"/>
              <a:t>, the root </a:t>
            </a:r>
            <a:r>
              <a:rPr lang="it-IT" sz="2400" dirty="0" err="1"/>
              <a:t>node</a:t>
            </a:r>
            <a:r>
              <a:rPr lang="it-IT" sz="2400" dirty="0"/>
              <a:t> </a:t>
            </a:r>
            <a:r>
              <a:rPr lang="it-IT" sz="2400" dirty="0" err="1"/>
              <a:t>selects</a:t>
            </a:r>
            <a:r>
              <a:rPr lang="it-IT" sz="2400" dirty="0"/>
              <a:t> the feature of the minimum Gini index </a:t>
            </a:r>
            <a:r>
              <a:rPr lang="it-IT" sz="2400" dirty="0" err="1"/>
              <a:t>before</a:t>
            </a:r>
            <a:r>
              <a:rPr lang="it-IT" sz="2400" dirty="0"/>
              <a:t> and after the split </a:t>
            </a:r>
            <a:r>
              <a:rPr lang="it-IT" sz="2400" dirty="0" err="1"/>
              <a:t>as</a:t>
            </a:r>
            <a:r>
              <a:rPr lang="it-IT" sz="2400" dirty="0"/>
              <a:t> the feature </a:t>
            </a:r>
            <a:r>
              <a:rPr lang="it-IT" sz="2400" dirty="0" err="1"/>
              <a:t>variable</a:t>
            </a:r>
            <a:r>
              <a:rPr lang="it-IT" sz="2400" dirty="0"/>
              <a:t>, </a:t>
            </a:r>
            <a:r>
              <a:rPr lang="it-IT" sz="2400" dirty="0" err="1"/>
              <a:t>assuming</a:t>
            </a:r>
            <a:r>
              <a:rPr lang="it-IT" sz="2400" dirty="0"/>
              <a:t> </a:t>
            </a:r>
            <a:r>
              <a:rPr lang="it-IT" sz="2400" dirty="0" err="1"/>
              <a:t>that</a:t>
            </a:r>
            <a:r>
              <a:rPr lang="it-IT" sz="2400" dirty="0"/>
              <a:t> the credit card </a:t>
            </a:r>
            <a:r>
              <a:rPr lang="it-IT" sz="2400" dirty="0" err="1"/>
              <a:t>is</a:t>
            </a:r>
            <a:r>
              <a:rPr lang="it-IT" sz="2400" dirty="0"/>
              <a:t> </a:t>
            </a:r>
            <a:r>
              <a:rPr lang="it-IT" sz="2400" dirty="0" err="1"/>
              <a:t>repaid</a:t>
            </a:r>
            <a:r>
              <a:rPr lang="it-IT" sz="2400" dirty="0"/>
              <a:t> on time. </a:t>
            </a:r>
          </a:p>
          <a:p>
            <a:pPr marL="0" indent="0">
              <a:buNone/>
            </a:pPr>
            <a:r>
              <a:rPr lang="it-IT" sz="2400" dirty="0" err="1"/>
              <a:t>Subnodes</a:t>
            </a:r>
            <a:r>
              <a:rPr lang="it-IT" sz="2400" dirty="0"/>
              <a:t> </a:t>
            </a:r>
            <a:r>
              <a:rPr lang="it-IT" sz="2400" dirty="0" err="1"/>
              <a:t>repeat</a:t>
            </a:r>
            <a:r>
              <a:rPr lang="it-IT" sz="2400" dirty="0"/>
              <a:t> the </a:t>
            </a:r>
            <a:r>
              <a:rPr lang="it-IT" sz="2400" dirty="0" err="1"/>
              <a:t>same</a:t>
            </a:r>
            <a:r>
              <a:rPr lang="it-IT" sz="2400" dirty="0"/>
              <a:t> split mode, </a:t>
            </a:r>
            <a:r>
              <a:rPr lang="it-IT" sz="2400" dirty="0" err="1"/>
              <a:t>select</a:t>
            </a:r>
            <a:r>
              <a:rPr lang="it-IT" sz="2400" dirty="0"/>
              <a:t> sub-</a:t>
            </a:r>
            <a:r>
              <a:rPr lang="it-IT" sz="2400" dirty="0" err="1"/>
              <a:t>important</a:t>
            </a:r>
            <a:r>
              <a:rPr lang="it-IT" sz="2400" dirty="0"/>
              <a:t> </a:t>
            </a:r>
            <a:r>
              <a:rPr lang="it-IT" sz="2400" dirty="0" err="1"/>
              <a:t>feature</a:t>
            </a:r>
            <a:r>
              <a:rPr lang="it-IT" sz="2400" dirty="0"/>
              <a:t> </a:t>
            </a:r>
            <a:r>
              <a:rPr lang="it-IT" sz="2400" dirty="0" err="1"/>
              <a:t>variables</a:t>
            </a:r>
            <a:r>
              <a:rPr lang="it-IT" sz="2400" dirty="0"/>
              <a:t> in turn, and </a:t>
            </a:r>
            <a:r>
              <a:rPr lang="it-IT" sz="2400" dirty="0" err="1"/>
              <a:t>build</a:t>
            </a:r>
            <a:r>
              <a:rPr lang="it-IT" sz="2400" dirty="0"/>
              <a:t> a </a:t>
            </a:r>
            <a:r>
              <a:rPr lang="it-IT" sz="2400" dirty="0" err="1"/>
              <a:t>weak</a:t>
            </a:r>
            <a:r>
              <a:rPr lang="it-IT" sz="2400" dirty="0"/>
              <a:t> </a:t>
            </a:r>
            <a:r>
              <a:rPr lang="it-IT" sz="2400" dirty="0" err="1"/>
              <a:t>learner</a:t>
            </a:r>
            <a:r>
              <a:rPr lang="it-IT" sz="2400" dirty="0"/>
              <a:t> 1. The model </a:t>
            </a:r>
            <a:r>
              <a:rPr lang="it-IT" sz="2400" dirty="0" err="1"/>
              <a:t>error</a:t>
            </a:r>
            <a:r>
              <a:rPr lang="it-IT" sz="2400" dirty="0"/>
              <a:t> </a:t>
            </a:r>
            <a:r>
              <a:rPr lang="it-IT" sz="2400" dirty="0" err="1"/>
              <a:t>is</a:t>
            </a:r>
            <a:r>
              <a:rPr lang="it-IT" sz="2400" dirty="0"/>
              <a:t> </a:t>
            </a:r>
            <a:r>
              <a:rPr lang="it-IT" sz="2400" dirty="0" err="1"/>
              <a:t>minimised</a:t>
            </a:r>
            <a:r>
              <a:rPr lang="it-IT" sz="2400" dirty="0"/>
              <a:t> by </a:t>
            </a:r>
            <a:r>
              <a:rPr lang="it-IT" sz="2400" dirty="0" err="1"/>
              <a:t>iteratively</a:t>
            </a:r>
            <a:r>
              <a:rPr lang="it-IT" sz="2400" dirty="0"/>
              <a:t> building the </a:t>
            </a:r>
            <a:r>
              <a:rPr lang="it-IT" sz="2400" dirty="0" err="1"/>
              <a:t>final</a:t>
            </a:r>
            <a:r>
              <a:rPr lang="it-IT" sz="2400" dirty="0"/>
              <a:t> strong </a:t>
            </a:r>
            <a:r>
              <a:rPr lang="it-IT" sz="2400" dirty="0" err="1"/>
              <a:t>learner</a:t>
            </a:r>
            <a:r>
              <a:rPr lang="it-IT" sz="2400" dirty="0"/>
              <a:t>. </a:t>
            </a:r>
          </a:p>
          <a:p>
            <a:pPr marL="0" indent="0">
              <a:buNone/>
            </a:pPr>
            <a:endParaRPr lang="it-IT" dirty="0"/>
          </a:p>
        </p:txBody>
      </p:sp>
      <p:pic>
        <p:nvPicPr>
          <p:cNvPr id="4" name="Immagine 3">
            <a:extLst>
              <a:ext uri="{FF2B5EF4-FFF2-40B4-BE49-F238E27FC236}">
                <a16:creationId xmlns:a16="http://schemas.microsoft.com/office/drawing/2014/main" id="{582595C4-A0F5-534D-8046-6EF9471EE105}"/>
              </a:ext>
            </a:extLst>
          </p:cNvPr>
          <p:cNvPicPr>
            <a:picLocks noChangeAspect="1"/>
          </p:cNvPicPr>
          <p:nvPr/>
        </p:nvPicPr>
        <p:blipFill>
          <a:blip r:embed="rId2"/>
          <a:stretch>
            <a:fillRect/>
          </a:stretch>
        </p:blipFill>
        <p:spPr>
          <a:xfrm>
            <a:off x="3880426" y="4081346"/>
            <a:ext cx="5184586" cy="2776654"/>
          </a:xfrm>
          <a:prstGeom prst="rect">
            <a:avLst/>
          </a:prstGeom>
        </p:spPr>
      </p:pic>
      <p:sp>
        <p:nvSpPr>
          <p:cNvPr id="5" name="Rettangolo 4">
            <a:extLst>
              <a:ext uri="{FF2B5EF4-FFF2-40B4-BE49-F238E27FC236}">
                <a16:creationId xmlns:a16="http://schemas.microsoft.com/office/drawing/2014/main" id="{60F62884-8987-2342-A88D-1F82AF8781A5}"/>
              </a:ext>
            </a:extLst>
          </p:cNvPr>
          <p:cNvSpPr/>
          <p:nvPr/>
        </p:nvSpPr>
        <p:spPr>
          <a:xfrm>
            <a:off x="394066" y="4163349"/>
            <a:ext cx="3419141" cy="2246769"/>
          </a:xfrm>
          <a:prstGeom prst="rect">
            <a:avLst/>
          </a:prstGeom>
        </p:spPr>
        <p:txBody>
          <a:bodyPr wrap="square">
            <a:spAutoFit/>
          </a:bodyPr>
          <a:lstStyle/>
          <a:p>
            <a:r>
              <a:rPr lang="it-IT" sz="2000" dirty="0" err="1"/>
              <a:t>According</a:t>
            </a:r>
            <a:r>
              <a:rPr lang="it-IT" sz="2000" dirty="0"/>
              <a:t> to the </a:t>
            </a:r>
            <a:r>
              <a:rPr lang="it-IT" sz="2000" dirty="0" err="1"/>
              <a:t>established</a:t>
            </a:r>
            <a:r>
              <a:rPr lang="it-IT" sz="2000" dirty="0"/>
              <a:t> strong </a:t>
            </a:r>
            <a:r>
              <a:rPr lang="it-IT" sz="2000" dirty="0" err="1"/>
              <a:t>learner</a:t>
            </a:r>
            <a:r>
              <a:rPr lang="it-IT" sz="2000" dirty="0"/>
              <a:t>, the </a:t>
            </a:r>
            <a:r>
              <a:rPr lang="it-IT" sz="2000" dirty="0" err="1"/>
              <a:t>average</a:t>
            </a:r>
            <a:r>
              <a:rPr lang="it-IT" sz="2000" dirty="0"/>
              <a:t> </a:t>
            </a:r>
            <a:r>
              <a:rPr lang="it-IT" sz="2000" dirty="0" err="1"/>
              <a:t>value</a:t>
            </a:r>
            <a:r>
              <a:rPr lang="it-IT" sz="2000" dirty="0"/>
              <a:t> of the </a:t>
            </a:r>
            <a:r>
              <a:rPr lang="it-IT" sz="2000" dirty="0" err="1"/>
              <a:t>importance</a:t>
            </a:r>
            <a:r>
              <a:rPr lang="it-IT" sz="2000" dirty="0"/>
              <a:t> of </a:t>
            </a:r>
            <a:r>
              <a:rPr lang="it-IT" sz="2000" dirty="0" err="1"/>
              <a:t>feature</a:t>
            </a:r>
            <a:r>
              <a:rPr lang="it-IT" sz="2000" dirty="0"/>
              <a:t> </a:t>
            </a:r>
            <a:r>
              <a:rPr lang="it-IT" sz="2000" dirty="0" err="1"/>
              <a:t>variables</a:t>
            </a:r>
            <a:r>
              <a:rPr lang="it-IT" sz="2000" dirty="0"/>
              <a:t> in </a:t>
            </a:r>
            <a:r>
              <a:rPr lang="it-IT" sz="2000" dirty="0" err="1"/>
              <a:t>all</a:t>
            </a:r>
            <a:r>
              <a:rPr lang="it-IT" sz="2000" dirty="0"/>
              <a:t> </a:t>
            </a:r>
            <a:r>
              <a:rPr lang="it-IT" sz="2000" dirty="0" err="1"/>
              <a:t>weak</a:t>
            </a:r>
            <a:r>
              <a:rPr lang="it-IT" sz="2000" dirty="0"/>
              <a:t> </a:t>
            </a:r>
            <a:r>
              <a:rPr lang="it-IT" sz="2000" dirty="0" err="1"/>
              <a:t>learners</a:t>
            </a:r>
            <a:r>
              <a:rPr lang="it-IT" sz="2000" dirty="0"/>
              <a:t> </a:t>
            </a:r>
            <a:r>
              <a:rPr lang="it-IT" sz="2000" dirty="0" err="1"/>
              <a:t>is</a:t>
            </a:r>
            <a:r>
              <a:rPr lang="it-IT" sz="2000" dirty="0"/>
              <a:t> </a:t>
            </a:r>
            <a:r>
              <a:rPr lang="it-IT" sz="2000" dirty="0" err="1"/>
              <a:t>taken</a:t>
            </a:r>
            <a:r>
              <a:rPr lang="it-IT" sz="2000" dirty="0"/>
              <a:t> </a:t>
            </a:r>
            <a:r>
              <a:rPr lang="it-IT" sz="2000" dirty="0" err="1"/>
              <a:t>as</a:t>
            </a:r>
            <a:r>
              <a:rPr lang="it-IT" sz="2000" dirty="0"/>
              <a:t> the </a:t>
            </a:r>
            <a:r>
              <a:rPr lang="it-IT" sz="2000" dirty="0" err="1"/>
              <a:t>importance</a:t>
            </a:r>
            <a:r>
              <a:rPr lang="it-IT" sz="2000" dirty="0"/>
              <a:t> of </a:t>
            </a:r>
            <a:r>
              <a:rPr lang="it-IT" sz="2000" dirty="0" err="1"/>
              <a:t>feature</a:t>
            </a:r>
            <a:r>
              <a:rPr lang="it-IT" sz="2000" dirty="0"/>
              <a:t> </a:t>
            </a:r>
            <a:r>
              <a:rPr lang="it-IT" sz="2000" dirty="0" err="1"/>
              <a:t>variables</a:t>
            </a:r>
            <a:r>
              <a:rPr lang="it-IT" sz="2000" dirty="0"/>
              <a:t> in the model. </a:t>
            </a:r>
          </a:p>
        </p:txBody>
      </p:sp>
    </p:spTree>
    <p:extLst>
      <p:ext uri="{BB962C8B-B14F-4D97-AF65-F5344CB8AC3E}">
        <p14:creationId xmlns:p14="http://schemas.microsoft.com/office/powerpoint/2010/main" val="19399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EFD1C7-7153-4C57-9328-B983A4F5A363}"/>
              </a:ext>
            </a:extLst>
          </p:cNvPr>
          <p:cNvSpPr>
            <a:spLocks noGrp="1"/>
          </p:cNvSpPr>
          <p:nvPr>
            <p:ph type="title"/>
          </p:nvPr>
        </p:nvSpPr>
        <p:spPr>
          <a:xfrm>
            <a:off x="434131" y="441556"/>
            <a:ext cx="8675647" cy="994172"/>
          </a:xfrm>
        </p:spPr>
        <p:txBody>
          <a:bodyPr>
            <a:normAutofit fontScale="90000"/>
          </a:bodyPr>
          <a:lstStyle/>
          <a:p>
            <a:r>
              <a:rPr lang="it-IT" dirty="0"/>
              <a:t>1.1 Life Insurance </a:t>
            </a:r>
            <a:r>
              <a:rPr lang="it-IT" dirty="0" err="1"/>
              <a:t>Contract</a:t>
            </a:r>
            <a:r>
              <a:rPr lang="it-IT" dirty="0"/>
              <a:t> – </a:t>
            </a:r>
            <a:r>
              <a:rPr lang="it-IT" dirty="0" err="1"/>
              <a:t>our</a:t>
            </a:r>
            <a:r>
              <a:rPr lang="it-IT" dirty="0"/>
              <a:t> dataset</a:t>
            </a:r>
          </a:p>
        </p:txBody>
      </p:sp>
      <p:sp>
        <p:nvSpPr>
          <p:cNvPr id="3" name="Segnaposto contenuto 2">
            <a:extLst>
              <a:ext uri="{FF2B5EF4-FFF2-40B4-BE49-F238E27FC236}">
                <a16:creationId xmlns:a16="http://schemas.microsoft.com/office/drawing/2014/main" id="{AABE445A-6FCA-478C-8384-BA955838111D}"/>
              </a:ext>
            </a:extLst>
          </p:cNvPr>
          <p:cNvSpPr>
            <a:spLocks noGrp="1"/>
          </p:cNvSpPr>
          <p:nvPr>
            <p:ph idx="1"/>
          </p:nvPr>
        </p:nvSpPr>
        <p:spPr>
          <a:xfrm>
            <a:off x="1048885" y="3072669"/>
            <a:ext cx="6744749" cy="1396042"/>
          </a:xfrm>
        </p:spPr>
        <p:txBody>
          <a:bodyPr>
            <a:noAutofit/>
          </a:bodyPr>
          <a:lstStyle/>
          <a:p>
            <a:pPr algn="l" fontAlgn="base"/>
            <a:r>
              <a:rPr lang="it-IT" sz="1000" b="1" i="0" dirty="0" err="1">
                <a:solidFill>
                  <a:srgbClr val="1783FF"/>
                </a:solidFill>
                <a:effectLst/>
                <a:latin typeface="inherit"/>
              </a:rPr>
              <a:t>Traditional</a:t>
            </a:r>
            <a:endParaRPr lang="it-IT" sz="1000" b="1" i="0" dirty="0">
              <a:solidFill>
                <a:srgbClr val="1783FF"/>
              </a:solidFill>
              <a:effectLst/>
              <a:latin typeface="inherit"/>
            </a:endParaRPr>
          </a:p>
          <a:p>
            <a:pPr marL="0" indent="0" fontAlgn="base">
              <a:buNone/>
            </a:pPr>
            <a:r>
              <a:rPr lang="en-US" sz="1000" b="0" i="0" dirty="0">
                <a:solidFill>
                  <a:srgbClr val="333333"/>
                </a:solidFill>
                <a:effectLst/>
                <a:latin typeface="lato"/>
              </a:rPr>
              <a:t>Traditional Insurance plans usually offer </a:t>
            </a:r>
            <a:r>
              <a:rPr lang="en-US" sz="1000" b="0" i="0" dirty="0">
                <a:solidFill>
                  <a:srgbClr val="FF0000"/>
                </a:solidFill>
                <a:effectLst/>
                <a:latin typeface="lato"/>
              </a:rPr>
              <a:t>guaranteed</a:t>
            </a:r>
            <a:r>
              <a:rPr lang="en-US" sz="1000" b="0" i="0" dirty="0">
                <a:solidFill>
                  <a:srgbClr val="333333"/>
                </a:solidFill>
                <a:effectLst/>
                <a:latin typeface="lato"/>
              </a:rPr>
              <a:t> maturity proceeds and they invest in low risk return options. </a:t>
            </a:r>
          </a:p>
          <a:p>
            <a:pPr marL="0" indent="0" fontAlgn="base">
              <a:buNone/>
            </a:pPr>
            <a:r>
              <a:rPr lang="en-US" sz="1000" b="0" i="0" dirty="0">
                <a:solidFill>
                  <a:srgbClr val="333333"/>
                </a:solidFill>
                <a:effectLst/>
                <a:latin typeface="lato"/>
              </a:rPr>
              <a:t>Traditional plans do not have investment options. </a:t>
            </a:r>
          </a:p>
          <a:p>
            <a:r>
              <a:rPr lang="it-IT" sz="800" b="1" dirty="0">
                <a:solidFill>
                  <a:srgbClr val="1783FF"/>
                </a:solidFill>
                <a:latin typeface="inherit"/>
              </a:rPr>
              <a:t>Unit </a:t>
            </a:r>
            <a:r>
              <a:rPr lang="it-IT" sz="800" b="1" dirty="0" err="1">
                <a:solidFill>
                  <a:srgbClr val="1783FF"/>
                </a:solidFill>
                <a:latin typeface="inherit"/>
              </a:rPr>
              <a:t>Linked</a:t>
            </a:r>
            <a:r>
              <a:rPr lang="it-IT" sz="800" b="1" dirty="0">
                <a:solidFill>
                  <a:srgbClr val="1783FF"/>
                </a:solidFill>
                <a:latin typeface="inherit"/>
              </a:rPr>
              <a:t> </a:t>
            </a:r>
          </a:p>
          <a:p>
            <a:pPr marL="0" indent="0">
              <a:buNone/>
            </a:pPr>
            <a:r>
              <a:rPr lang="en-US" sz="1000" dirty="0">
                <a:solidFill>
                  <a:srgbClr val="333333"/>
                </a:solidFill>
                <a:latin typeface="lato"/>
              </a:rPr>
              <a:t>Provides you with investment options based on your risk profile</a:t>
            </a:r>
            <a:r>
              <a:rPr lang="it-IT" sz="1000" dirty="0">
                <a:solidFill>
                  <a:srgbClr val="333333"/>
                </a:solidFill>
                <a:latin typeface="lato"/>
              </a:rPr>
              <a:t>.</a:t>
            </a:r>
          </a:p>
        </p:txBody>
      </p:sp>
      <p:sp>
        <p:nvSpPr>
          <p:cNvPr id="4" name="CasellaDiTesto 3">
            <a:extLst>
              <a:ext uri="{FF2B5EF4-FFF2-40B4-BE49-F238E27FC236}">
                <a16:creationId xmlns:a16="http://schemas.microsoft.com/office/drawing/2014/main" id="{08B3348E-0DA2-489C-B36A-862382F39167}"/>
              </a:ext>
            </a:extLst>
          </p:cNvPr>
          <p:cNvSpPr txBox="1"/>
          <p:nvPr/>
        </p:nvSpPr>
        <p:spPr>
          <a:xfrm>
            <a:off x="434130" y="1147930"/>
            <a:ext cx="7974260" cy="2146742"/>
          </a:xfrm>
          <a:prstGeom prst="rect">
            <a:avLst/>
          </a:prstGeom>
          <a:noFill/>
        </p:spPr>
        <p:txBody>
          <a:bodyPr wrap="square" rtlCol="0">
            <a:spAutoFit/>
          </a:bodyPr>
          <a:lstStyle/>
          <a:p>
            <a:pPr marL="214313" indent="-214313">
              <a:buFont typeface="Arial" panose="020B0604020202020204" pitchFamily="34" charset="0"/>
              <a:buChar char="•"/>
            </a:pPr>
            <a:r>
              <a:rPr lang="en-US" sz="2000" dirty="0">
                <a:latin typeface="CMR10"/>
              </a:rPr>
              <a:t>The dataset considered in our analysis comes from one of the Italian largest insurance companies: it covers the 2008 </a:t>
            </a:r>
            <a:r>
              <a:rPr lang="en-US" sz="2000" dirty="0">
                <a:latin typeface="CMSY10"/>
              </a:rPr>
              <a:t>- </a:t>
            </a:r>
            <a:r>
              <a:rPr lang="en-US" sz="2000" dirty="0">
                <a:latin typeface="CMR10"/>
              </a:rPr>
              <a:t>2016 time interval with over one million life insurance contracts.</a:t>
            </a:r>
          </a:p>
          <a:p>
            <a:pPr marL="214313" indent="-214313">
              <a:buFont typeface="Arial" panose="020B0604020202020204" pitchFamily="34" charset="0"/>
              <a:buChar char="•"/>
            </a:pPr>
            <a:r>
              <a:rPr lang="en-US" sz="2000" dirty="0">
                <a:latin typeface="CMR10"/>
              </a:rPr>
              <a:t>Insurance contracts in the dataset belong to two broad families: 60% are standard contracts with a guarantee (non-negative minimum guarantee rate) and 40% are unit-linked contracts.</a:t>
            </a:r>
          </a:p>
          <a:p>
            <a:endParaRPr lang="it-IT" sz="1350" dirty="0"/>
          </a:p>
        </p:txBody>
      </p:sp>
      <p:sp>
        <p:nvSpPr>
          <p:cNvPr id="5" name="CasellaDiTesto 4">
            <a:extLst>
              <a:ext uri="{FF2B5EF4-FFF2-40B4-BE49-F238E27FC236}">
                <a16:creationId xmlns:a16="http://schemas.microsoft.com/office/drawing/2014/main" id="{0359E59C-8C59-46A4-99B0-8CF2ED6BC01A}"/>
              </a:ext>
            </a:extLst>
          </p:cNvPr>
          <p:cNvSpPr txBox="1"/>
          <p:nvPr/>
        </p:nvSpPr>
        <p:spPr>
          <a:xfrm>
            <a:off x="528506" y="4468711"/>
            <a:ext cx="7879884" cy="2146742"/>
          </a:xfrm>
          <a:prstGeom prst="rect">
            <a:avLst/>
          </a:prstGeom>
          <a:noFill/>
        </p:spPr>
        <p:txBody>
          <a:bodyPr wrap="square" rtlCol="0">
            <a:spAutoFit/>
          </a:bodyPr>
          <a:lstStyle/>
          <a:p>
            <a:pPr marL="214313" indent="-214313">
              <a:buFont typeface="Arial" panose="020B0604020202020204" pitchFamily="34" charset="0"/>
              <a:buChar char="•"/>
            </a:pPr>
            <a:r>
              <a:rPr lang="en-US" sz="2000" dirty="0">
                <a:latin typeface="CMR10"/>
              </a:rPr>
              <a:t>The contracts refer to three different companies belonging to the same insurance group. </a:t>
            </a:r>
          </a:p>
          <a:p>
            <a:pPr marL="557213" lvl="1" indent="-214313">
              <a:buFont typeface="Arial" panose="020B0604020202020204" pitchFamily="34" charset="0"/>
              <a:buChar char="•"/>
            </a:pPr>
            <a:r>
              <a:rPr lang="en-US" sz="2000" dirty="0">
                <a:latin typeface="CMR10"/>
              </a:rPr>
              <a:t>As the companies refer to different distributors, either bank assurance relationship or financial advisors, the lapse phenomenon is company-specific because the lapse decision may be driven by commercial policies of distributors</a:t>
            </a:r>
          </a:p>
          <a:p>
            <a:endParaRPr lang="it-IT" sz="1350" dirty="0"/>
          </a:p>
        </p:txBody>
      </p:sp>
    </p:spTree>
    <p:extLst>
      <p:ext uri="{BB962C8B-B14F-4D97-AF65-F5344CB8AC3E}">
        <p14:creationId xmlns:p14="http://schemas.microsoft.com/office/powerpoint/2010/main" val="2700633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00DCEA-2B74-B442-8226-6AC1F2A44259}"/>
              </a:ext>
            </a:extLst>
          </p:cNvPr>
          <p:cNvSpPr>
            <a:spLocks noGrp="1"/>
          </p:cNvSpPr>
          <p:nvPr>
            <p:ph type="title"/>
          </p:nvPr>
        </p:nvSpPr>
        <p:spPr/>
        <p:txBody>
          <a:bodyPr/>
          <a:lstStyle/>
          <a:p>
            <a:r>
              <a:rPr lang="it-IT" dirty="0"/>
              <a:t>d. Scorecard model via </a:t>
            </a:r>
            <a:r>
              <a:rPr lang="it-IT" dirty="0" err="1"/>
              <a:t>logistic</a:t>
            </a:r>
            <a:r>
              <a:rPr lang="it-IT" dirty="0"/>
              <a:t> </a:t>
            </a:r>
            <a:r>
              <a:rPr lang="it-IT" dirty="0" err="1"/>
              <a:t>regression</a:t>
            </a:r>
            <a:endParaRPr lang="it-IT" dirty="0"/>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134AEAF5-15C4-EC46-BFAE-2BE3E4FFEA03}"/>
                  </a:ext>
                </a:extLst>
              </p:cNvPr>
              <p:cNvSpPr>
                <a:spLocks noGrp="1"/>
              </p:cNvSpPr>
              <p:nvPr>
                <p:ph idx="1"/>
              </p:nvPr>
            </p:nvSpPr>
            <p:spPr>
              <a:xfrm>
                <a:off x="687373" y="1922200"/>
                <a:ext cx="7886700" cy="4351338"/>
              </a:xfrm>
            </p:spPr>
            <p:txBody>
              <a:bodyPr>
                <a:normAutofit fontScale="92500" lnSpcReduction="20000"/>
              </a:bodyPr>
              <a:lstStyle/>
              <a:p>
                <a:r>
                  <a:rPr lang="it-IT" dirty="0"/>
                  <a:t>The personal credit score </a:t>
                </a:r>
                <a:r>
                  <a:rPr lang="it-IT" dirty="0" err="1"/>
                  <a:t>is</a:t>
                </a:r>
                <a:r>
                  <a:rPr lang="it-IT" dirty="0"/>
                  <a:t> </a:t>
                </a:r>
                <a:r>
                  <a:rPr lang="it-IT" dirty="0" err="1"/>
                  <a:t>expressed</a:t>
                </a:r>
                <a:r>
                  <a:rPr lang="it-IT" dirty="0"/>
                  <a:t> by the linear </a:t>
                </a:r>
                <a:r>
                  <a:rPr lang="it-IT" dirty="0" err="1"/>
                  <a:t>function</a:t>
                </a:r>
                <a:r>
                  <a:rPr lang="it-IT" dirty="0"/>
                  <a:t> of the ratio of the default </a:t>
                </a:r>
                <a:r>
                  <a:rPr lang="it-IT" dirty="0" err="1"/>
                  <a:t>probability</a:t>
                </a:r>
                <a:r>
                  <a:rPr lang="it-IT" dirty="0"/>
                  <a:t> of the credit </a:t>
                </a:r>
                <a:r>
                  <a:rPr lang="it-IT" dirty="0" err="1"/>
                  <a:t>subject</a:t>
                </a:r>
                <a:r>
                  <a:rPr lang="it-IT" dirty="0"/>
                  <a:t> to the non-default </a:t>
                </a:r>
                <a:r>
                  <a:rPr lang="it-IT" dirty="0" err="1"/>
                  <a:t>probability</a:t>
                </a:r>
                <a:r>
                  <a:rPr lang="it-IT" dirty="0"/>
                  <a:t> </a:t>
                </a:r>
                <a:r>
                  <a:rPr lang="it-IT" i="1" dirty="0" err="1"/>
                  <a:t>Odds</a:t>
                </a:r>
                <a:r>
                  <a:rPr lang="it-IT" i="1" dirty="0"/>
                  <a:t>:</a:t>
                </a:r>
                <a:endParaRPr lang="it-IT" dirty="0"/>
              </a:p>
              <a:p>
                <a:pPr marL="0" indent="0" algn="ctr">
                  <a:buNone/>
                </a:pPr>
                <a:r>
                  <a:rPr lang="it-IT" i="1" dirty="0"/>
                  <a:t>Score</a:t>
                </a:r>
                <a:r>
                  <a:rPr lang="it-IT" dirty="0"/>
                  <a:t>= </a:t>
                </a:r>
                <a:r>
                  <a:rPr lang="it-IT" i="1" dirty="0"/>
                  <a:t>A</a:t>
                </a:r>
                <a:r>
                  <a:rPr lang="it-IT" dirty="0"/>
                  <a:t>−</a:t>
                </a:r>
                <a:r>
                  <a:rPr lang="it-IT" i="1" dirty="0"/>
                  <a:t>B</a:t>
                </a:r>
                <a:r>
                  <a:rPr lang="it-IT" dirty="0"/>
                  <a:t>*</a:t>
                </a:r>
                <a:r>
                  <a:rPr lang="it-IT" i="1" dirty="0"/>
                  <a:t>log</a:t>
                </a:r>
                <a:r>
                  <a:rPr lang="it-IT" dirty="0"/>
                  <a:t>(</a:t>
                </a:r>
                <a:r>
                  <a:rPr lang="it-IT" i="1" dirty="0" err="1"/>
                  <a:t>Odds</a:t>
                </a:r>
                <a:r>
                  <a:rPr lang="it-IT" dirty="0"/>
                  <a:t>)</a:t>
                </a:r>
              </a:p>
              <a:p>
                <a:pPr marL="0" indent="0">
                  <a:buNone/>
                </a:pPr>
                <a:r>
                  <a:rPr lang="it-IT" dirty="0" err="1"/>
                  <a:t>Constant</a:t>
                </a:r>
                <a:r>
                  <a:rPr lang="it-IT" dirty="0"/>
                  <a:t> </a:t>
                </a:r>
                <a:r>
                  <a:rPr lang="it-IT" i="1" dirty="0"/>
                  <a:t>A</a:t>
                </a:r>
                <a:r>
                  <a:rPr lang="it-IT" dirty="0"/>
                  <a:t> </a:t>
                </a:r>
                <a:r>
                  <a:rPr lang="it-IT" dirty="0" err="1"/>
                  <a:t>is</a:t>
                </a:r>
                <a:r>
                  <a:rPr lang="it-IT" dirty="0"/>
                  <a:t> the </a:t>
                </a:r>
                <a:r>
                  <a:rPr lang="it-IT" dirty="0" err="1"/>
                  <a:t>compensation</a:t>
                </a:r>
                <a:r>
                  <a:rPr lang="it-IT" dirty="0"/>
                  <a:t> score, </a:t>
                </a:r>
                <a:r>
                  <a:rPr lang="it-IT" dirty="0" err="1"/>
                  <a:t>which</a:t>
                </a:r>
                <a:r>
                  <a:rPr lang="it-IT" dirty="0"/>
                  <a:t> </a:t>
                </a:r>
                <a:r>
                  <a:rPr lang="it-IT" dirty="0" err="1"/>
                  <a:t>is</a:t>
                </a:r>
                <a:r>
                  <a:rPr lang="it-IT" dirty="0"/>
                  <a:t> part of the </a:t>
                </a:r>
                <a:r>
                  <a:rPr lang="it-IT" dirty="0" err="1"/>
                  <a:t>basic</a:t>
                </a:r>
                <a:r>
                  <a:rPr lang="it-IT" dirty="0"/>
                  <a:t> score of personal credit score, and </a:t>
                </a:r>
                <a:r>
                  <a:rPr lang="it-IT" dirty="0" err="1"/>
                  <a:t>constant</a:t>
                </a:r>
                <a:r>
                  <a:rPr lang="it-IT" dirty="0"/>
                  <a:t> </a:t>
                </a:r>
                <a:r>
                  <a:rPr lang="it-IT" i="1" dirty="0"/>
                  <a:t>B</a:t>
                </a:r>
                <a:r>
                  <a:rPr lang="it-IT" dirty="0"/>
                  <a:t> </a:t>
                </a:r>
                <a:r>
                  <a:rPr lang="it-IT" dirty="0" err="1"/>
                  <a:t>is</a:t>
                </a:r>
                <a:r>
                  <a:rPr lang="it-IT" dirty="0"/>
                  <a:t> </a:t>
                </a:r>
                <a:r>
                  <a:rPr lang="it-IT" dirty="0" err="1"/>
                  <a:t>called</a:t>
                </a:r>
                <a:r>
                  <a:rPr lang="it-IT" dirty="0"/>
                  <a:t> </a:t>
                </a:r>
                <a:r>
                  <a:rPr lang="it-IT" dirty="0" err="1"/>
                  <a:t>scorecard</a:t>
                </a:r>
                <a:r>
                  <a:rPr lang="it-IT" dirty="0"/>
                  <a:t> scale. </a:t>
                </a:r>
              </a:p>
              <a:p>
                <a:pPr marL="0" indent="0">
                  <a:buNone/>
                </a:pPr>
                <a:r>
                  <a:rPr lang="it-IT" dirty="0"/>
                  <a:t>In the </a:t>
                </a:r>
                <a:r>
                  <a:rPr lang="it-IT" dirty="0" err="1"/>
                  <a:t>logistic</a:t>
                </a:r>
                <a:r>
                  <a:rPr lang="it-IT" dirty="0"/>
                  <a:t> </a:t>
                </a:r>
                <a:r>
                  <a:rPr lang="it-IT" dirty="0" err="1"/>
                  <a:t>regression</a:t>
                </a:r>
                <a:r>
                  <a:rPr lang="it-IT" dirty="0"/>
                  <a:t> model, </a:t>
                </a:r>
                <a:r>
                  <a:rPr lang="it-IT" i="1" dirty="0"/>
                  <a:t>log(</a:t>
                </a:r>
                <a:r>
                  <a:rPr lang="it-IT" i="1" dirty="0" err="1"/>
                  <a:t>Odds</a:t>
                </a:r>
                <a:r>
                  <a:rPr lang="it-IT" i="1" dirty="0"/>
                  <a:t>)</a:t>
                </a:r>
                <a:r>
                  <a:rPr lang="it-IT" dirty="0"/>
                  <a:t> can be </a:t>
                </a:r>
                <a:r>
                  <a:rPr lang="it-IT" dirty="0" err="1"/>
                  <a:t>converted</a:t>
                </a:r>
                <a:r>
                  <a:rPr lang="it-IT" dirty="0"/>
                  <a:t> </a:t>
                </a:r>
                <a:r>
                  <a:rPr lang="it-IT" dirty="0" err="1"/>
                  <a:t>into</a:t>
                </a:r>
                <a:r>
                  <a:rPr lang="it-IT" dirty="0"/>
                  <a:t> a formula </a:t>
                </a:r>
                <a:r>
                  <a:rPr lang="it-IT" dirty="0" err="1"/>
                  <a:t>based</a:t>
                </a:r>
                <a:r>
                  <a:rPr lang="it-IT" dirty="0"/>
                  <a:t> on the linear </a:t>
                </a:r>
                <a:r>
                  <a:rPr lang="it-IT" dirty="0" err="1"/>
                  <a:t>combination</a:t>
                </a:r>
                <a:r>
                  <a:rPr lang="it-IT" dirty="0"/>
                  <a:t> of </a:t>
                </a:r>
                <a:r>
                  <a:rPr lang="it-IT" dirty="0" err="1"/>
                  <a:t>characteristic</a:t>
                </a:r>
                <a:r>
                  <a:rPr lang="it-IT" dirty="0"/>
                  <a:t> </a:t>
                </a:r>
                <a:r>
                  <a:rPr lang="it-IT" dirty="0" err="1"/>
                  <a:t>variables</a:t>
                </a:r>
                <a:r>
                  <a:rPr lang="it-IT" dirty="0"/>
                  <a:t> of personal credit </a:t>
                </a:r>
                <a:r>
                  <a:rPr lang="it-IT" dirty="0" err="1"/>
                  <a:t>evaluation</a:t>
                </a:r>
                <a:r>
                  <a:rPr lang="it-IT" dirty="0"/>
                  <a:t>:</a:t>
                </a:r>
              </a:p>
              <a:p>
                <a:pPr marL="0" indent="0">
                  <a:buNone/>
                </a:pPr>
                <a:r>
                  <a:rPr lang="it-IT" i="1" dirty="0"/>
                  <a:t>log</a:t>
                </a:r>
                <a:r>
                  <a:rPr lang="it-IT" dirty="0"/>
                  <a:t>(</a:t>
                </a:r>
                <a:r>
                  <a:rPr lang="it-IT" i="1" dirty="0" err="1"/>
                  <a:t>Odds</a:t>
                </a:r>
                <a:r>
                  <a:rPr lang="it-IT" dirty="0"/>
                  <a:t>) = </a:t>
                </a:r>
                <a:r>
                  <a:rPr lang="it-IT" i="1" dirty="0"/>
                  <a:t>log</a:t>
                </a:r>
                <a:r>
                  <a:rPr lang="it-IT" dirty="0"/>
                  <a:t>(1− </a:t>
                </a:r>
                <a:r>
                  <a:rPr lang="it-IT" i="1" dirty="0" err="1"/>
                  <a:t>p</a:t>
                </a:r>
                <a:r>
                  <a:rPr lang="it-IT" dirty="0"/>
                  <a:t>) = </a:t>
                </a:r>
                <a14:m>
                  <m:oMath xmlns:m="http://schemas.openxmlformats.org/officeDocument/2006/math">
                    <m:sSub>
                      <m:sSubPr>
                        <m:ctrlPr>
                          <a:rPr lang="it-IT" i="1" smtClean="0">
                            <a:latin typeface="Cambria Math" panose="02040503050406030204" pitchFamily="18" charset="0"/>
                          </a:rPr>
                        </m:ctrlPr>
                      </m:sSubPr>
                      <m:e>
                        <m:r>
                          <a:rPr lang="it-IT" i="1" smtClean="0">
                            <a:latin typeface="Cambria Math" panose="02040503050406030204" pitchFamily="18" charset="0"/>
                            <a:ea typeface="Cambria Math" panose="02040503050406030204" pitchFamily="18" charset="0"/>
                          </a:rPr>
                          <m:t>𝛽</m:t>
                        </m:r>
                      </m:e>
                      <m:sub>
                        <m:r>
                          <a:rPr lang="it-IT" b="0" i="1" smtClean="0">
                            <a:latin typeface="Cambria Math" panose="02040503050406030204" pitchFamily="18" charset="0"/>
                          </a:rPr>
                          <m:t>0</m:t>
                        </m:r>
                      </m:sub>
                    </m:sSub>
                    <m:r>
                      <a:rPr lang="it-IT" b="0" i="1" smtClean="0">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ea typeface="Cambria Math" panose="02040503050406030204" pitchFamily="18" charset="0"/>
                          </a:rPr>
                          <m:t>𝛽</m:t>
                        </m:r>
                      </m:e>
                      <m:sub>
                        <m:r>
                          <a:rPr lang="it-IT" b="0" i="1" smtClean="0">
                            <a:latin typeface="Cambria Math" panose="02040503050406030204" pitchFamily="18" charset="0"/>
                            <a:ea typeface="Cambria Math" panose="02040503050406030204" pitchFamily="18" charset="0"/>
                          </a:rPr>
                          <m:t>1</m:t>
                        </m:r>
                      </m:sub>
                    </m:sSub>
                    <m:sSub>
                      <m:sSubPr>
                        <m:ctrlPr>
                          <a:rPr lang="it-IT" i="1">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ea typeface="Cambria Math" panose="02040503050406030204" pitchFamily="18" charset="0"/>
                          </a:rPr>
                          <m:t>1</m:t>
                        </m:r>
                      </m:sub>
                    </m:sSub>
                    <m:r>
                      <a:rPr lang="it-IT" b="0" i="1" smtClean="0">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ea typeface="Cambria Math" panose="02040503050406030204" pitchFamily="18" charset="0"/>
                          </a:rPr>
                          <m:t>𝛽</m:t>
                        </m:r>
                      </m:e>
                      <m:sub>
                        <m:r>
                          <a:rPr lang="it-IT" b="0" i="1" smtClean="0">
                            <a:latin typeface="Cambria Math" panose="02040503050406030204" pitchFamily="18" charset="0"/>
                            <a:ea typeface="Cambria Math" panose="02040503050406030204" pitchFamily="18" charset="0"/>
                          </a:rPr>
                          <m:t>2</m:t>
                        </m:r>
                      </m:sub>
                    </m:sSub>
                    <m:sSub>
                      <m:sSubPr>
                        <m:ctrlPr>
                          <a:rPr lang="it-IT" i="1">
                            <a:latin typeface="Cambria Math" panose="02040503050406030204" pitchFamily="18" charset="0"/>
                          </a:rPr>
                        </m:ctrlPr>
                      </m:sSubPr>
                      <m:e>
                        <m:r>
                          <a:rPr lang="it-IT" i="1">
                            <a:latin typeface="Cambria Math" panose="02040503050406030204" pitchFamily="18" charset="0"/>
                          </a:rPr>
                          <m:t>𝑥</m:t>
                        </m:r>
                      </m:e>
                      <m:sub>
                        <m:r>
                          <a:rPr lang="it-IT" b="0" i="1" smtClean="0">
                            <a:latin typeface="Cambria Math" panose="02040503050406030204" pitchFamily="18" charset="0"/>
                          </a:rPr>
                          <m:t>2</m:t>
                        </m:r>
                      </m:sub>
                    </m:sSub>
                    <m:r>
                      <a:rPr lang="it-IT" b="0" i="1" smtClean="0">
                        <a:latin typeface="Cambria Math" panose="02040503050406030204" pitchFamily="18" charset="0"/>
                        <a:ea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ea typeface="Cambria Math" panose="02040503050406030204" pitchFamily="18" charset="0"/>
                          </a:rPr>
                          <m:t>𝛽</m:t>
                        </m:r>
                      </m:e>
                      <m:sub>
                        <m:r>
                          <a:rPr lang="it-IT" b="0" i="1" smtClean="0">
                            <a:latin typeface="Cambria Math" panose="02040503050406030204" pitchFamily="18" charset="0"/>
                            <a:ea typeface="Cambria Math" panose="02040503050406030204" pitchFamily="18" charset="0"/>
                          </a:rPr>
                          <m:t>𝑙</m:t>
                        </m:r>
                      </m:sub>
                    </m:sSub>
                    <m:sSub>
                      <m:sSubPr>
                        <m:ctrlPr>
                          <a:rPr lang="it-IT" i="1">
                            <a:latin typeface="Cambria Math" panose="02040503050406030204" pitchFamily="18" charset="0"/>
                          </a:rPr>
                        </m:ctrlPr>
                      </m:sSubPr>
                      <m:e>
                        <m:r>
                          <a:rPr lang="it-IT" i="1">
                            <a:latin typeface="Cambria Math" panose="02040503050406030204" pitchFamily="18" charset="0"/>
                          </a:rPr>
                          <m:t>𝑥</m:t>
                        </m:r>
                      </m:e>
                      <m:sub>
                        <m:r>
                          <a:rPr lang="it-IT" b="0" i="1" smtClean="0">
                            <a:latin typeface="Cambria Math" panose="02040503050406030204" pitchFamily="18" charset="0"/>
                          </a:rPr>
                          <m:t>𝑙</m:t>
                        </m:r>
                      </m:sub>
                    </m:sSub>
                  </m:oMath>
                </a14:m>
                <a:endParaRPr lang="it-IT" dirty="0"/>
              </a:p>
              <a:p>
                <a:pPr marL="0" indent="0">
                  <a:buNone/>
                </a:pPr>
                <a:r>
                  <a:rPr lang="it-IT" dirty="0" err="1"/>
                  <a:t>where</a:t>
                </a:r>
                <a:r>
                  <a:rPr lang="it-IT" dirty="0"/>
                  <a:t> </a:t>
                </a:r>
                <a:r>
                  <a:rPr lang="it-IT" i="1" dirty="0" err="1"/>
                  <a:t>p</a:t>
                </a:r>
                <a:r>
                  <a:rPr lang="it-IT" dirty="0"/>
                  <a:t> </a:t>
                </a:r>
                <a:r>
                  <a:rPr lang="it-IT" dirty="0" err="1"/>
                  <a:t>is</a:t>
                </a:r>
                <a:r>
                  <a:rPr lang="it-IT" dirty="0"/>
                  <a:t> </a:t>
                </a:r>
                <a:r>
                  <a:rPr lang="it-IT" dirty="0" err="1"/>
                  <a:t>probability</a:t>
                </a:r>
                <a:r>
                  <a:rPr lang="it-IT" dirty="0"/>
                  <a:t> of default of the consumer. </a:t>
                </a:r>
              </a:p>
              <a:p>
                <a:endParaRPr lang="it-IT" dirty="0"/>
              </a:p>
            </p:txBody>
          </p:sp>
        </mc:Choice>
        <mc:Fallback>
          <p:sp>
            <p:nvSpPr>
              <p:cNvPr id="3" name="Segnaposto contenuto 2">
                <a:extLst>
                  <a:ext uri="{FF2B5EF4-FFF2-40B4-BE49-F238E27FC236}">
                    <a16:creationId xmlns:a16="http://schemas.microsoft.com/office/drawing/2014/main" id="{134AEAF5-15C4-EC46-BFAE-2BE3E4FFEA03}"/>
                  </a:ext>
                </a:extLst>
              </p:cNvPr>
              <p:cNvSpPr>
                <a:spLocks noGrp="1" noRot="1" noChangeAspect="1" noMove="1" noResize="1" noEditPoints="1" noAdjustHandles="1" noChangeArrowheads="1" noChangeShapeType="1" noTextEdit="1"/>
              </p:cNvSpPr>
              <p:nvPr>
                <p:ph idx="1"/>
              </p:nvPr>
            </p:nvSpPr>
            <p:spPr>
              <a:xfrm>
                <a:off x="687373" y="1922200"/>
                <a:ext cx="7886700" cy="4351338"/>
              </a:xfrm>
              <a:blipFill>
                <a:blip r:embed="rId2"/>
                <a:stretch>
                  <a:fillRect l="-1391" t="-3501" r="-1082" b="-3641"/>
                </a:stretch>
              </a:blipFill>
            </p:spPr>
            <p:txBody>
              <a:bodyPr/>
              <a:lstStyle/>
              <a:p>
                <a:r>
                  <a:rPr lang="it-IT">
                    <a:noFill/>
                  </a:rPr>
                  <a:t> </a:t>
                </a:r>
              </a:p>
            </p:txBody>
          </p:sp>
        </mc:Fallback>
      </mc:AlternateContent>
    </p:spTree>
    <p:extLst>
      <p:ext uri="{BB962C8B-B14F-4D97-AF65-F5344CB8AC3E}">
        <p14:creationId xmlns:p14="http://schemas.microsoft.com/office/powerpoint/2010/main" val="3740351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790037-2E75-F543-8D2E-03F84C711B45}"/>
              </a:ext>
            </a:extLst>
          </p:cNvPr>
          <p:cNvSpPr>
            <a:spLocks noGrp="1"/>
          </p:cNvSpPr>
          <p:nvPr>
            <p:ph type="title"/>
          </p:nvPr>
        </p:nvSpPr>
        <p:spPr/>
        <p:txBody>
          <a:bodyPr/>
          <a:lstStyle/>
          <a:p>
            <a:r>
              <a:rPr lang="it-IT" dirty="0"/>
              <a:t>e. Scorecard model via </a:t>
            </a:r>
            <a:r>
              <a:rPr lang="it-IT" dirty="0" err="1"/>
              <a:t>Neural</a:t>
            </a:r>
            <a:r>
              <a:rPr lang="it-IT" dirty="0"/>
              <a:t> networks</a:t>
            </a:r>
          </a:p>
        </p:txBody>
      </p:sp>
      <p:sp>
        <p:nvSpPr>
          <p:cNvPr id="3" name="Segnaposto contenuto 2">
            <a:extLst>
              <a:ext uri="{FF2B5EF4-FFF2-40B4-BE49-F238E27FC236}">
                <a16:creationId xmlns:a16="http://schemas.microsoft.com/office/drawing/2014/main" id="{82D9471E-A72A-FF43-8633-9DAB25375744}"/>
              </a:ext>
            </a:extLst>
          </p:cNvPr>
          <p:cNvSpPr>
            <a:spLocks noGrp="1"/>
          </p:cNvSpPr>
          <p:nvPr>
            <p:ph idx="1"/>
          </p:nvPr>
        </p:nvSpPr>
        <p:spPr/>
        <p:txBody>
          <a:bodyPr/>
          <a:lstStyle/>
          <a:p>
            <a:pPr marL="0" indent="0">
              <a:buNone/>
            </a:pPr>
            <a:r>
              <a:rPr lang="it-IT" dirty="0" err="1"/>
              <a:t>Neural</a:t>
            </a:r>
            <a:r>
              <a:rPr lang="it-IT" dirty="0"/>
              <a:t> network </a:t>
            </a:r>
            <a:r>
              <a:rPr lang="it-IT" dirty="0" err="1"/>
              <a:t>is</a:t>
            </a:r>
            <a:r>
              <a:rPr lang="it-IT" dirty="0"/>
              <a:t> </a:t>
            </a:r>
            <a:r>
              <a:rPr lang="it-IT" dirty="0" err="1"/>
              <a:t>better</a:t>
            </a:r>
            <a:r>
              <a:rPr lang="it-IT" dirty="0"/>
              <a:t> </a:t>
            </a:r>
            <a:r>
              <a:rPr lang="it-IT" dirty="0" err="1"/>
              <a:t>at</a:t>
            </a:r>
            <a:r>
              <a:rPr lang="it-IT" dirty="0"/>
              <a:t> </a:t>
            </a:r>
            <a:r>
              <a:rPr lang="it-IT" dirty="0" err="1"/>
              <a:t>dealing</a:t>
            </a:r>
            <a:r>
              <a:rPr lang="it-IT" dirty="0"/>
              <a:t> with </a:t>
            </a:r>
            <a:r>
              <a:rPr lang="it-IT" dirty="0" err="1"/>
              <a:t>nonlinear</a:t>
            </a:r>
            <a:r>
              <a:rPr lang="it-IT" dirty="0"/>
              <a:t> </a:t>
            </a:r>
            <a:r>
              <a:rPr lang="it-IT" dirty="0" err="1"/>
              <a:t>complex</a:t>
            </a:r>
            <a:r>
              <a:rPr lang="it-IT" dirty="0"/>
              <a:t> </a:t>
            </a:r>
            <a:r>
              <a:rPr lang="it-IT" dirty="0" err="1"/>
              <a:t>classification</a:t>
            </a:r>
            <a:r>
              <a:rPr lang="it-IT" dirty="0"/>
              <a:t> </a:t>
            </a:r>
            <a:r>
              <a:rPr lang="it-IT" dirty="0" err="1"/>
              <a:t>problems</a:t>
            </a:r>
            <a:r>
              <a:rPr lang="it-IT" dirty="0"/>
              <a:t>. </a:t>
            </a:r>
            <a:r>
              <a:rPr lang="it-IT" dirty="0" err="1"/>
              <a:t>Its</a:t>
            </a:r>
            <a:r>
              <a:rPr lang="it-IT" dirty="0"/>
              <a:t> input </a:t>
            </a:r>
            <a:r>
              <a:rPr lang="it-IT" dirty="0" err="1"/>
              <a:t>layer</a:t>
            </a:r>
            <a:r>
              <a:rPr lang="it-IT" dirty="0"/>
              <a:t> and </a:t>
            </a:r>
            <a:r>
              <a:rPr lang="it-IT" dirty="0" err="1"/>
              <a:t>hidden</a:t>
            </a:r>
            <a:r>
              <a:rPr lang="it-IT" dirty="0"/>
              <a:t> </a:t>
            </a:r>
            <a:r>
              <a:rPr lang="it-IT" dirty="0" err="1"/>
              <a:t>layer</a:t>
            </a:r>
            <a:r>
              <a:rPr lang="it-IT" dirty="0"/>
              <a:t> are a </a:t>
            </a:r>
            <a:r>
              <a:rPr lang="it-IT" dirty="0" err="1"/>
              <a:t>process</a:t>
            </a:r>
            <a:r>
              <a:rPr lang="it-IT" dirty="0"/>
              <a:t> of </a:t>
            </a:r>
            <a:r>
              <a:rPr lang="it-IT" dirty="0" err="1"/>
              <a:t>feature</a:t>
            </a:r>
            <a:r>
              <a:rPr lang="it-IT" dirty="0"/>
              <a:t> </a:t>
            </a:r>
            <a:r>
              <a:rPr lang="it-IT" dirty="0" err="1"/>
              <a:t>extraction</a:t>
            </a:r>
            <a:r>
              <a:rPr lang="it-IT" dirty="0"/>
              <a:t>, </a:t>
            </a:r>
            <a:r>
              <a:rPr lang="it-IT" dirty="0" err="1"/>
              <a:t>while</a:t>
            </a:r>
            <a:r>
              <a:rPr lang="it-IT" dirty="0"/>
              <a:t> the output </a:t>
            </a:r>
            <a:r>
              <a:rPr lang="it-IT" dirty="0" err="1"/>
              <a:t>layer</a:t>
            </a:r>
            <a:r>
              <a:rPr lang="it-IT" dirty="0"/>
              <a:t> </a:t>
            </a:r>
            <a:r>
              <a:rPr lang="it-IT" dirty="0" err="1"/>
              <a:t>outputs</a:t>
            </a:r>
            <a:r>
              <a:rPr lang="it-IT" dirty="0"/>
              <a:t> the </a:t>
            </a:r>
            <a:r>
              <a:rPr lang="it-IT" dirty="0" err="1"/>
              <a:t>final</a:t>
            </a:r>
            <a:r>
              <a:rPr lang="it-IT" dirty="0"/>
              <a:t> </a:t>
            </a:r>
            <a:r>
              <a:rPr lang="it-IT" dirty="0" err="1"/>
              <a:t>results</a:t>
            </a:r>
            <a:r>
              <a:rPr lang="it-IT" dirty="0"/>
              <a:t> </a:t>
            </a:r>
            <a:r>
              <a:rPr lang="it-IT" dirty="0" err="1"/>
              <a:t>after</a:t>
            </a:r>
            <a:r>
              <a:rPr lang="it-IT" dirty="0"/>
              <a:t> processing the </a:t>
            </a:r>
            <a:r>
              <a:rPr lang="it-IT" dirty="0" err="1"/>
              <a:t>variables</a:t>
            </a:r>
            <a:r>
              <a:rPr lang="it-IT" dirty="0"/>
              <a:t> </a:t>
            </a:r>
            <a:r>
              <a:rPr lang="it-IT" dirty="0" err="1"/>
              <a:t>after</a:t>
            </a:r>
            <a:r>
              <a:rPr lang="it-IT" dirty="0"/>
              <a:t> </a:t>
            </a:r>
            <a:r>
              <a:rPr lang="it-IT" dirty="0" err="1"/>
              <a:t>feature</a:t>
            </a:r>
            <a:r>
              <a:rPr lang="it-IT" dirty="0"/>
              <a:t> </a:t>
            </a:r>
            <a:r>
              <a:rPr lang="it-IT" dirty="0" err="1"/>
              <a:t>extraction</a:t>
            </a:r>
            <a:r>
              <a:rPr lang="it-IT" dirty="0"/>
              <a:t>. </a:t>
            </a:r>
          </a:p>
          <a:p>
            <a:pPr marL="0" indent="0">
              <a:buNone/>
            </a:pPr>
            <a:r>
              <a:rPr lang="it-IT" dirty="0"/>
              <a:t>The personal credit </a:t>
            </a:r>
            <a:r>
              <a:rPr lang="it-IT" dirty="0" err="1"/>
              <a:t>evaluation</a:t>
            </a:r>
            <a:r>
              <a:rPr lang="it-IT" dirty="0"/>
              <a:t> </a:t>
            </a:r>
            <a:r>
              <a:rPr lang="it-IT" dirty="0" err="1"/>
              <a:t>index</a:t>
            </a:r>
            <a:r>
              <a:rPr lang="it-IT" dirty="0"/>
              <a:t> </a:t>
            </a:r>
            <a:r>
              <a:rPr lang="it-IT" dirty="0" err="1"/>
              <a:t>is</a:t>
            </a:r>
            <a:r>
              <a:rPr lang="it-IT" dirty="0"/>
              <a:t> </a:t>
            </a:r>
            <a:r>
              <a:rPr lang="it-IT" dirty="0" err="1"/>
              <a:t>extracted</a:t>
            </a:r>
            <a:r>
              <a:rPr lang="it-IT" dirty="0"/>
              <a:t> </a:t>
            </a:r>
            <a:r>
              <a:rPr lang="it-IT" dirty="0" err="1"/>
              <a:t>through</a:t>
            </a:r>
            <a:r>
              <a:rPr lang="it-IT" dirty="0"/>
              <a:t> the input </a:t>
            </a:r>
            <a:r>
              <a:rPr lang="it-IT" dirty="0" err="1"/>
              <a:t>layer</a:t>
            </a:r>
            <a:r>
              <a:rPr lang="it-IT" dirty="0"/>
              <a:t> and the </a:t>
            </a:r>
            <a:r>
              <a:rPr lang="it-IT" dirty="0" err="1"/>
              <a:t>hidden</a:t>
            </a:r>
            <a:r>
              <a:rPr lang="it-IT" dirty="0"/>
              <a:t> </a:t>
            </a:r>
            <a:r>
              <a:rPr lang="it-IT" dirty="0" err="1"/>
              <a:t>layer</a:t>
            </a:r>
            <a:r>
              <a:rPr lang="it-IT" dirty="0"/>
              <a:t>, and </a:t>
            </a:r>
            <a:r>
              <a:rPr lang="it-IT" dirty="0" err="1"/>
              <a:t>after</a:t>
            </a:r>
            <a:r>
              <a:rPr lang="it-IT" dirty="0"/>
              <a:t> </a:t>
            </a:r>
            <a:r>
              <a:rPr lang="it-IT" dirty="0" err="1"/>
              <a:t>dimension</a:t>
            </a:r>
            <a:r>
              <a:rPr lang="it-IT" dirty="0"/>
              <a:t> </a:t>
            </a:r>
            <a:r>
              <a:rPr lang="it-IT" dirty="0" err="1"/>
              <a:t>reduction</a:t>
            </a:r>
            <a:r>
              <a:rPr lang="it-IT" dirty="0"/>
              <a:t>, </a:t>
            </a:r>
            <a:r>
              <a:rPr lang="it-IT" dirty="0" err="1"/>
              <a:t>it</a:t>
            </a:r>
            <a:r>
              <a:rPr lang="it-IT" dirty="0"/>
              <a:t> </a:t>
            </a:r>
            <a:r>
              <a:rPr lang="it-IT" dirty="0" err="1"/>
              <a:t>enters</a:t>
            </a:r>
            <a:r>
              <a:rPr lang="it-IT" dirty="0"/>
              <a:t> the output </a:t>
            </a:r>
            <a:r>
              <a:rPr lang="it-IT" dirty="0" err="1"/>
              <a:t>layer</a:t>
            </a:r>
            <a:r>
              <a:rPr lang="it-IT" dirty="0"/>
              <a:t> and </a:t>
            </a:r>
            <a:r>
              <a:rPr lang="it-IT" dirty="0" err="1"/>
              <a:t>finally</a:t>
            </a:r>
            <a:r>
              <a:rPr lang="it-IT" dirty="0"/>
              <a:t> </a:t>
            </a:r>
            <a:r>
              <a:rPr lang="it-IT" dirty="0" err="1"/>
              <a:t>outputs</a:t>
            </a:r>
            <a:r>
              <a:rPr lang="it-IT" dirty="0"/>
              <a:t> the personal credit score. </a:t>
            </a:r>
          </a:p>
          <a:p>
            <a:pPr marL="0" indent="0">
              <a:buNone/>
            </a:pPr>
            <a:endParaRPr lang="it-IT" dirty="0"/>
          </a:p>
        </p:txBody>
      </p:sp>
    </p:spTree>
    <p:extLst>
      <p:ext uri="{BB962C8B-B14F-4D97-AF65-F5344CB8AC3E}">
        <p14:creationId xmlns:p14="http://schemas.microsoft.com/office/powerpoint/2010/main" val="271674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AB9FBD7-0211-D946-A5B3-BEB8332C5A69}"/>
              </a:ext>
            </a:extLst>
          </p:cNvPr>
          <p:cNvSpPr>
            <a:spLocks noGrp="1"/>
          </p:cNvSpPr>
          <p:nvPr>
            <p:ph idx="1"/>
          </p:nvPr>
        </p:nvSpPr>
        <p:spPr>
          <a:xfrm>
            <a:off x="305264" y="565537"/>
            <a:ext cx="7886700" cy="5701448"/>
          </a:xfrm>
        </p:spPr>
        <p:txBody>
          <a:bodyPr>
            <a:normAutofit fontScale="92500" lnSpcReduction="10000"/>
          </a:bodyPr>
          <a:lstStyle/>
          <a:p>
            <a:pPr marL="0" indent="0">
              <a:buNone/>
            </a:pPr>
            <a:r>
              <a:rPr lang="it-IT" i="1" dirty="0"/>
              <a:t>e1) The design of the </a:t>
            </a:r>
            <a:r>
              <a:rPr lang="it-IT" i="1" dirty="0" err="1"/>
              <a:t>number</a:t>
            </a:r>
            <a:r>
              <a:rPr lang="it-IT" i="1" dirty="0"/>
              <a:t> of </a:t>
            </a:r>
            <a:r>
              <a:rPr lang="it-IT" i="1" dirty="0" err="1"/>
              <a:t>nodes</a:t>
            </a:r>
            <a:r>
              <a:rPr lang="it-IT" i="1" dirty="0"/>
              <a:t> in ANN</a:t>
            </a:r>
            <a:endParaRPr lang="it-IT" dirty="0"/>
          </a:p>
          <a:p>
            <a:pPr marL="0" indent="0">
              <a:buNone/>
            </a:pPr>
            <a:r>
              <a:rPr lang="it-IT" dirty="0"/>
              <a:t>The </a:t>
            </a:r>
            <a:r>
              <a:rPr lang="it-IT" dirty="0" err="1"/>
              <a:t>neural</a:t>
            </a:r>
            <a:r>
              <a:rPr lang="it-IT" dirty="0"/>
              <a:t> network model of personal credit </a:t>
            </a:r>
            <a:r>
              <a:rPr lang="it-IT" dirty="0" err="1"/>
              <a:t>evaluation</a:t>
            </a:r>
            <a:r>
              <a:rPr lang="it-IT" dirty="0"/>
              <a:t> </a:t>
            </a:r>
            <a:r>
              <a:rPr lang="it-IT" dirty="0" err="1"/>
              <a:t>has</a:t>
            </a:r>
            <a:r>
              <a:rPr lang="it-IT" dirty="0"/>
              <a:t> </a:t>
            </a:r>
            <a:r>
              <a:rPr lang="it-IT" dirty="0" err="1"/>
              <a:t>three</a:t>
            </a:r>
            <a:r>
              <a:rPr lang="it-IT" dirty="0"/>
              <a:t> </a:t>
            </a:r>
            <a:r>
              <a:rPr lang="it-IT" dirty="0" err="1"/>
              <a:t>layers</a:t>
            </a:r>
            <a:r>
              <a:rPr lang="it-IT" dirty="0"/>
              <a:t>’ </a:t>
            </a:r>
            <a:r>
              <a:rPr lang="it-IT" dirty="0" err="1"/>
              <a:t>structure</a:t>
            </a:r>
            <a:r>
              <a:rPr lang="it-IT" dirty="0"/>
              <a:t>, </a:t>
            </a:r>
            <a:r>
              <a:rPr lang="it-IT" dirty="0" err="1"/>
              <a:t>including</a:t>
            </a:r>
            <a:r>
              <a:rPr lang="it-IT" dirty="0"/>
              <a:t> input </a:t>
            </a:r>
            <a:r>
              <a:rPr lang="it-IT" dirty="0" err="1"/>
              <a:t>layer</a:t>
            </a:r>
            <a:r>
              <a:rPr lang="it-IT" dirty="0"/>
              <a:t>, </a:t>
            </a:r>
            <a:r>
              <a:rPr lang="it-IT" dirty="0" err="1"/>
              <a:t>hidden</a:t>
            </a:r>
            <a:r>
              <a:rPr lang="it-IT" dirty="0"/>
              <a:t> </a:t>
            </a:r>
            <a:r>
              <a:rPr lang="it-IT" dirty="0" err="1"/>
              <a:t>layer</a:t>
            </a:r>
            <a:r>
              <a:rPr lang="it-IT" dirty="0"/>
              <a:t> and output </a:t>
            </a:r>
            <a:r>
              <a:rPr lang="it-IT" dirty="0" err="1"/>
              <a:t>layer</a:t>
            </a:r>
            <a:r>
              <a:rPr lang="it-IT" dirty="0"/>
              <a:t>.</a:t>
            </a:r>
          </a:p>
          <a:p>
            <a:pPr marL="0" indent="0">
              <a:buNone/>
            </a:pPr>
            <a:r>
              <a:rPr lang="it-IT" dirty="0"/>
              <a:t>The </a:t>
            </a:r>
            <a:r>
              <a:rPr lang="it-IT" dirty="0" err="1"/>
              <a:t>number</a:t>
            </a:r>
            <a:r>
              <a:rPr lang="it-IT" dirty="0"/>
              <a:t> of input </a:t>
            </a:r>
            <a:r>
              <a:rPr lang="it-IT" dirty="0" err="1"/>
              <a:t>layer</a:t>
            </a:r>
            <a:r>
              <a:rPr lang="it-IT" dirty="0"/>
              <a:t> </a:t>
            </a:r>
            <a:r>
              <a:rPr lang="it-IT" dirty="0" err="1"/>
              <a:t>nodes</a:t>
            </a:r>
            <a:r>
              <a:rPr lang="it-IT" dirty="0"/>
              <a:t> </a:t>
            </a:r>
            <a:r>
              <a:rPr lang="it-IT" dirty="0" err="1"/>
              <a:t>is</a:t>
            </a:r>
            <a:r>
              <a:rPr lang="it-IT" dirty="0"/>
              <a:t> </a:t>
            </a:r>
            <a:r>
              <a:rPr lang="it-IT" dirty="0" err="1"/>
              <a:t>determined</a:t>
            </a:r>
            <a:r>
              <a:rPr lang="it-IT" dirty="0"/>
              <a:t> by the </a:t>
            </a:r>
            <a:r>
              <a:rPr lang="it-IT" dirty="0" err="1"/>
              <a:t>number</a:t>
            </a:r>
            <a:r>
              <a:rPr lang="it-IT" dirty="0"/>
              <a:t> of </a:t>
            </a:r>
            <a:r>
              <a:rPr lang="it-IT" dirty="0" err="1"/>
              <a:t>pre-important</a:t>
            </a:r>
            <a:r>
              <a:rPr lang="it-IT" dirty="0"/>
              <a:t> indexes </a:t>
            </a:r>
            <a:r>
              <a:rPr lang="it-IT" dirty="0" err="1"/>
              <a:t>selected</a:t>
            </a:r>
            <a:r>
              <a:rPr lang="it-IT" dirty="0"/>
              <a:t> by the </a:t>
            </a:r>
            <a:r>
              <a:rPr lang="it-IT" dirty="0" err="1"/>
              <a:t>gradient</a:t>
            </a:r>
            <a:r>
              <a:rPr lang="it-IT" dirty="0"/>
              <a:t> </a:t>
            </a:r>
            <a:r>
              <a:rPr lang="it-IT" dirty="0" err="1"/>
              <a:t>boosting</a:t>
            </a:r>
            <a:r>
              <a:rPr lang="it-IT" dirty="0"/>
              <a:t> </a:t>
            </a:r>
            <a:r>
              <a:rPr lang="it-IT" dirty="0" err="1"/>
              <a:t>decision</a:t>
            </a:r>
            <a:r>
              <a:rPr lang="it-IT" dirty="0"/>
              <a:t> </a:t>
            </a:r>
            <a:r>
              <a:rPr lang="it-IT" dirty="0" err="1"/>
              <a:t>tree</a:t>
            </a:r>
            <a:r>
              <a:rPr lang="it-IT" dirty="0"/>
              <a:t>.</a:t>
            </a:r>
          </a:p>
          <a:p>
            <a:pPr marL="0" indent="0">
              <a:buNone/>
            </a:pPr>
            <a:r>
              <a:rPr lang="it-IT" dirty="0"/>
              <a:t>The </a:t>
            </a:r>
            <a:r>
              <a:rPr lang="it-IT" dirty="0" err="1"/>
              <a:t>number</a:t>
            </a:r>
            <a:r>
              <a:rPr lang="it-IT" dirty="0"/>
              <a:t> of </a:t>
            </a:r>
            <a:r>
              <a:rPr lang="it-IT" dirty="0" err="1"/>
              <a:t>neurons</a:t>
            </a:r>
            <a:r>
              <a:rPr lang="it-IT" dirty="0"/>
              <a:t> in the </a:t>
            </a:r>
            <a:r>
              <a:rPr lang="it-IT" dirty="0" err="1"/>
              <a:t>hidden</a:t>
            </a:r>
            <a:r>
              <a:rPr lang="it-IT" dirty="0"/>
              <a:t> </a:t>
            </a:r>
            <a:r>
              <a:rPr lang="it-IT" dirty="0" err="1"/>
              <a:t>layer</a:t>
            </a:r>
            <a:r>
              <a:rPr lang="it-IT" dirty="0"/>
              <a:t> </a:t>
            </a:r>
            <a:r>
              <a:rPr lang="it-IT" dirty="0" err="1"/>
              <a:t>affects</a:t>
            </a:r>
            <a:r>
              <a:rPr lang="it-IT" dirty="0"/>
              <a:t> the </a:t>
            </a:r>
            <a:r>
              <a:rPr lang="it-IT" dirty="0" err="1"/>
              <a:t>accuracy</a:t>
            </a:r>
            <a:r>
              <a:rPr lang="it-IT" dirty="0"/>
              <a:t> of the output </a:t>
            </a:r>
            <a:r>
              <a:rPr lang="it-IT" dirty="0" err="1"/>
              <a:t>results</a:t>
            </a:r>
            <a:r>
              <a:rPr lang="it-IT" dirty="0"/>
              <a:t>. The </a:t>
            </a:r>
            <a:r>
              <a:rPr lang="it-IT" dirty="0" err="1"/>
              <a:t>initial</a:t>
            </a:r>
            <a:r>
              <a:rPr lang="it-IT" dirty="0"/>
              <a:t> </a:t>
            </a:r>
            <a:r>
              <a:rPr lang="it-IT" dirty="0" err="1"/>
              <a:t>range</a:t>
            </a:r>
            <a:r>
              <a:rPr lang="it-IT" dirty="0"/>
              <a:t> of the </a:t>
            </a:r>
            <a:r>
              <a:rPr lang="it-IT" dirty="0" err="1"/>
              <a:t>number</a:t>
            </a:r>
            <a:r>
              <a:rPr lang="it-IT" dirty="0"/>
              <a:t> of </a:t>
            </a:r>
            <a:r>
              <a:rPr lang="it-IT" dirty="0" err="1"/>
              <a:t>neurons</a:t>
            </a:r>
            <a:r>
              <a:rPr lang="it-IT" dirty="0"/>
              <a:t> in the </a:t>
            </a:r>
            <a:r>
              <a:rPr lang="it-IT" dirty="0" err="1"/>
              <a:t>hidden</a:t>
            </a:r>
            <a:r>
              <a:rPr lang="it-IT" dirty="0"/>
              <a:t> </a:t>
            </a:r>
            <a:r>
              <a:rPr lang="it-IT" dirty="0" err="1"/>
              <a:t>layer</a:t>
            </a:r>
            <a:r>
              <a:rPr lang="it-IT" dirty="0"/>
              <a:t> </a:t>
            </a:r>
            <a:r>
              <a:rPr lang="it-IT" dirty="0" err="1"/>
              <a:t>is</a:t>
            </a:r>
            <a:r>
              <a:rPr lang="it-IT" dirty="0"/>
              <a:t> </a:t>
            </a:r>
            <a:r>
              <a:rPr lang="it-IT" dirty="0" err="1"/>
              <a:t>determined</a:t>
            </a:r>
            <a:r>
              <a:rPr lang="it-IT" dirty="0"/>
              <a:t> by the </a:t>
            </a:r>
            <a:r>
              <a:rPr lang="it-IT" dirty="0" err="1"/>
              <a:t>number</a:t>
            </a:r>
            <a:r>
              <a:rPr lang="it-IT" dirty="0"/>
              <a:t> of </a:t>
            </a:r>
            <a:r>
              <a:rPr lang="it-IT" dirty="0" err="1"/>
              <a:t>neurons</a:t>
            </a:r>
            <a:r>
              <a:rPr lang="it-IT" dirty="0"/>
              <a:t> in the input </a:t>
            </a:r>
            <a:r>
              <a:rPr lang="it-IT" dirty="0" err="1"/>
              <a:t>layer</a:t>
            </a:r>
            <a:r>
              <a:rPr lang="it-IT" dirty="0"/>
              <a:t> and the output </a:t>
            </a:r>
            <a:r>
              <a:rPr lang="it-IT" dirty="0" err="1"/>
              <a:t>layer</a:t>
            </a:r>
            <a:r>
              <a:rPr lang="it-IT" dirty="0"/>
              <a:t>, and </a:t>
            </a:r>
            <a:r>
              <a:rPr lang="it-IT" dirty="0" err="1"/>
              <a:t>then</a:t>
            </a:r>
            <a:r>
              <a:rPr lang="it-IT" dirty="0"/>
              <a:t> the </a:t>
            </a:r>
            <a:r>
              <a:rPr lang="it-IT" dirty="0" err="1"/>
              <a:t>number</a:t>
            </a:r>
            <a:r>
              <a:rPr lang="it-IT" dirty="0"/>
              <a:t> of </a:t>
            </a:r>
            <a:r>
              <a:rPr lang="it-IT" dirty="0" err="1"/>
              <a:t>hidden</a:t>
            </a:r>
            <a:r>
              <a:rPr lang="it-IT" dirty="0"/>
              <a:t> </a:t>
            </a:r>
            <a:r>
              <a:rPr lang="it-IT" dirty="0" err="1"/>
              <a:t>layer</a:t>
            </a:r>
            <a:r>
              <a:rPr lang="it-IT" dirty="0"/>
              <a:t> </a:t>
            </a:r>
            <a:r>
              <a:rPr lang="it-IT" dirty="0" err="1"/>
              <a:t>nodes</a:t>
            </a:r>
            <a:r>
              <a:rPr lang="it-IT" dirty="0"/>
              <a:t> </a:t>
            </a:r>
            <a:r>
              <a:rPr lang="it-IT" dirty="0" err="1"/>
              <a:t>is</a:t>
            </a:r>
            <a:r>
              <a:rPr lang="it-IT" dirty="0"/>
              <a:t> </a:t>
            </a:r>
            <a:r>
              <a:rPr lang="it-IT" dirty="0" err="1"/>
              <a:t>determined</a:t>
            </a:r>
            <a:r>
              <a:rPr lang="it-IT" dirty="0"/>
              <a:t> by the </a:t>
            </a:r>
            <a:r>
              <a:rPr lang="it-IT" dirty="0" err="1"/>
              <a:t>cut</a:t>
            </a:r>
            <a:r>
              <a:rPr lang="it-IT" dirty="0"/>
              <a:t>-and-trial </a:t>
            </a:r>
            <a:r>
              <a:rPr lang="it-IT" dirty="0" err="1"/>
              <a:t>method</a:t>
            </a:r>
            <a:r>
              <a:rPr lang="it-IT" dirty="0"/>
              <a:t>. </a:t>
            </a:r>
          </a:p>
          <a:p>
            <a:pPr marL="0" indent="0">
              <a:buNone/>
            </a:pPr>
            <a:r>
              <a:rPr lang="it-IT" dirty="0"/>
              <a:t>The input </a:t>
            </a:r>
            <a:r>
              <a:rPr lang="it-IT" dirty="0" err="1"/>
              <a:t>layer</a:t>
            </a:r>
            <a:r>
              <a:rPr lang="it-IT" dirty="0"/>
              <a:t> </a:t>
            </a:r>
            <a:r>
              <a:rPr lang="it-IT" dirty="0" err="1"/>
              <a:t>neuron</a:t>
            </a:r>
            <a:r>
              <a:rPr lang="it-IT" dirty="0"/>
              <a:t> </a:t>
            </a:r>
            <a:r>
              <a:rPr lang="it-IT" dirty="0" err="1"/>
              <a:t>is</a:t>
            </a:r>
            <a:r>
              <a:rPr lang="it-IT" dirty="0"/>
              <a:t> </a:t>
            </a:r>
            <a:r>
              <a:rPr lang="it-IT" dirty="0" err="1"/>
              <a:t>determined</a:t>
            </a:r>
            <a:r>
              <a:rPr lang="it-IT" dirty="0"/>
              <a:t> by the output </a:t>
            </a:r>
            <a:r>
              <a:rPr lang="it-IT" dirty="0" err="1"/>
              <a:t>result</a:t>
            </a:r>
            <a:r>
              <a:rPr lang="it-IT" dirty="0"/>
              <a:t>, and the output </a:t>
            </a:r>
            <a:r>
              <a:rPr lang="it-IT" dirty="0" err="1"/>
              <a:t>result</a:t>
            </a:r>
            <a:r>
              <a:rPr lang="it-IT" dirty="0"/>
              <a:t> </a:t>
            </a:r>
            <a:r>
              <a:rPr lang="it-IT" dirty="0" err="1"/>
              <a:t>is</a:t>
            </a:r>
            <a:r>
              <a:rPr lang="it-IT" dirty="0"/>
              <a:t> a personal credit score. </a:t>
            </a:r>
          </a:p>
          <a:p>
            <a:endParaRPr lang="it-IT" dirty="0"/>
          </a:p>
        </p:txBody>
      </p:sp>
    </p:spTree>
    <p:extLst>
      <p:ext uri="{BB962C8B-B14F-4D97-AF65-F5344CB8AC3E}">
        <p14:creationId xmlns:p14="http://schemas.microsoft.com/office/powerpoint/2010/main" val="3266664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AB9FBD7-0211-D946-A5B3-BEB8332C5A69}"/>
              </a:ext>
            </a:extLst>
          </p:cNvPr>
          <p:cNvSpPr>
            <a:spLocks noGrp="1"/>
          </p:cNvSpPr>
          <p:nvPr>
            <p:ph idx="1"/>
          </p:nvPr>
        </p:nvSpPr>
        <p:spPr>
          <a:xfrm>
            <a:off x="305264" y="565537"/>
            <a:ext cx="7886700" cy="5701448"/>
          </a:xfrm>
        </p:spPr>
        <p:txBody>
          <a:bodyPr>
            <a:normAutofit fontScale="70000" lnSpcReduction="20000"/>
          </a:bodyPr>
          <a:lstStyle/>
          <a:p>
            <a:pPr marL="0" indent="0">
              <a:buNone/>
            </a:pPr>
            <a:r>
              <a:rPr lang="it-IT" i="1" dirty="0"/>
              <a:t>e2) </a:t>
            </a:r>
            <a:r>
              <a:rPr lang="it-IT" i="1" dirty="0" err="1"/>
              <a:t>Parameter</a:t>
            </a:r>
            <a:r>
              <a:rPr lang="it-IT" i="1" dirty="0"/>
              <a:t> setting of </a:t>
            </a:r>
            <a:r>
              <a:rPr lang="it-IT" i="1" dirty="0" err="1"/>
              <a:t>neural</a:t>
            </a:r>
            <a:r>
              <a:rPr lang="it-IT" i="1" dirty="0"/>
              <a:t> network for personal credit </a:t>
            </a:r>
            <a:r>
              <a:rPr lang="it-IT" i="1" dirty="0" err="1"/>
              <a:t>evaluation</a:t>
            </a:r>
            <a:r>
              <a:rPr lang="it-IT" i="1" dirty="0"/>
              <a:t> </a:t>
            </a:r>
            <a:endParaRPr lang="it-IT" dirty="0"/>
          </a:p>
          <a:p>
            <a:pPr marL="0" indent="0">
              <a:buNone/>
            </a:pPr>
            <a:r>
              <a:rPr lang="it-IT" dirty="0" err="1"/>
              <a:t>There</a:t>
            </a:r>
            <a:r>
              <a:rPr lang="it-IT" dirty="0"/>
              <a:t> are </a:t>
            </a:r>
            <a:r>
              <a:rPr lang="it-IT" dirty="0" err="1"/>
              <a:t>many</a:t>
            </a:r>
            <a:r>
              <a:rPr lang="it-IT" dirty="0"/>
              <a:t> </a:t>
            </a:r>
            <a:r>
              <a:rPr lang="it-IT" dirty="0" err="1"/>
              <a:t>influencing</a:t>
            </a:r>
            <a:r>
              <a:rPr lang="it-IT" dirty="0"/>
              <a:t> </a:t>
            </a:r>
            <a:r>
              <a:rPr lang="it-IT" dirty="0" err="1"/>
              <a:t>factors</a:t>
            </a:r>
            <a:r>
              <a:rPr lang="it-IT" dirty="0"/>
              <a:t> on the establishment of the </a:t>
            </a:r>
            <a:r>
              <a:rPr lang="it-IT" dirty="0" err="1"/>
              <a:t>neural</a:t>
            </a:r>
            <a:r>
              <a:rPr lang="it-IT" dirty="0"/>
              <a:t> network model for personal credit </a:t>
            </a:r>
            <a:r>
              <a:rPr lang="it-IT" dirty="0" err="1"/>
              <a:t>evaluation</a:t>
            </a:r>
            <a:r>
              <a:rPr lang="it-IT" dirty="0"/>
              <a:t> , </a:t>
            </a:r>
            <a:r>
              <a:rPr lang="it-IT" dirty="0" err="1"/>
              <a:t>such</a:t>
            </a:r>
            <a:r>
              <a:rPr lang="it-IT" dirty="0"/>
              <a:t> </a:t>
            </a:r>
            <a:r>
              <a:rPr lang="it-IT" dirty="0" err="1"/>
              <a:t>as</a:t>
            </a:r>
            <a:r>
              <a:rPr lang="it-IT" dirty="0"/>
              <a:t> the </a:t>
            </a:r>
            <a:r>
              <a:rPr lang="it-IT" dirty="0" err="1"/>
              <a:t>number</a:t>
            </a:r>
            <a:r>
              <a:rPr lang="it-IT" dirty="0"/>
              <a:t> of training </a:t>
            </a:r>
            <a:r>
              <a:rPr lang="it-IT" dirty="0" err="1"/>
              <a:t>times</a:t>
            </a:r>
            <a:r>
              <a:rPr lang="it-IT" dirty="0"/>
              <a:t> of the model, </a:t>
            </a:r>
            <a:r>
              <a:rPr lang="it-IT" dirty="0" err="1"/>
              <a:t>error</a:t>
            </a:r>
            <a:r>
              <a:rPr lang="it-IT" dirty="0"/>
              <a:t> </a:t>
            </a:r>
            <a:r>
              <a:rPr lang="it-IT" dirty="0" err="1"/>
              <a:t>accuracy</a:t>
            </a:r>
            <a:r>
              <a:rPr lang="it-IT" dirty="0"/>
              <a:t> and </a:t>
            </a:r>
            <a:r>
              <a:rPr lang="it-IT" dirty="0" err="1"/>
              <a:t>other</a:t>
            </a:r>
            <a:r>
              <a:rPr lang="it-IT" dirty="0"/>
              <a:t> </a:t>
            </a:r>
            <a:r>
              <a:rPr lang="it-IT" dirty="0" err="1"/>
              <a:t>parameters</a:t>
            </a:r>
            <a:r>
              <a:rPr lang="it-IT" dirty="0"/>
              <a:t>, </a:t>
            </a:r>
            <a:r>
              <a:rPr lang="it-IT" dirty="0" err="1"/>
              <a:t>which</a:t>
            </a:r>
            <a:r>
              <a:rPr lang="it-IT" dirty="0"/>
              <a:t> </a:t>
            </a:r>
            <a:r>
              <a:rPr lang="it-IT" dirty="0" err="1"/>
              <a:t>will</a:t>
            </a:r>
            <a:r>
              <a:rPr lang="it-IT" dirty="0"/>
              <a:t> </a:t>
            </a:r>
            <a:r>
              <a:rPr lang="it-IT" dirty="0" err="1"/>
              <a:t>have</a:t>
            </a:r>
            <a:r>
              <a:rPr lang="it-IT" dirty="0"/>
              <a:t> a </a:t>
            </a:r>
            <a:r>
              <a:rPr lang="it-IT" dirty="0" err="1"/>
              <a:t>great</a:t>
            </a:r>
            <a:r>
              <a:rPr lang="it-IT" dirty="0"/>
              <a:t> impact on the output of personal credit score. </a:t>
            </a:r>
          </a:p>
          <a:p>
            <a:pPr marL="0" indent="0">
              <a:buNone/>
            </a:pPr>
            <a:r>
              <a:rPr lang="it-IT" u="sng" dirty="0"/>
              <a:t>Training </a:t>
            </a:r>
            <a:r>
              <a:rPr lang="it-IT" u="sng" dirty="0" err="1"/>
              <a:t>times</a:t>
            </a:r>
            <a:r>
              <a:rPr lang="it-IT" dirty="0"/>
              <a:t>: in the </a:t>
            </a:r>
            <a:r>
              <a:rPr lang="it-IT" dirty="0" err="1"/>
              <a:t>process</a:t>
            </a:r>
            <a:r>
              <a:rPr lang="it-IT" dirty="0"/>
              <a:t> of </a:t>
            </a:r>
            <a:r>
              <a:rPr lang="it-IT" dirty="0" err="1"/>
              <a:t>neural</a:t>
            </a:r>
            <a:r>
              <a:rPr lang="it-IT" dirty="0"/>
              <a:t> network training, the information </a:t>
            </a:r>
            <a:r>
              <a:rPr lang="it-IT" dirty="0" err="1"/>
              <a:t>is</a:t>
            </a:r>
            <a:r>
              <a:rPr lang="it-IT" dirty="0"/>
              <a:t> </a:t>
            </a:r>
            <a:r>
              <a:rPr lang="it-IT" dirty="0" err="1"/>
              <a:t>iterated</a:t>
            </a:r>
            <a:r>
              <a:rPr lang="it-IT" dirty="0"/>
              <a:t> </a:t>
            </a:r>
            <a:r>
              <a:rPr lang="it-IT" dirty="0" err="1"/>
              <a:t>continuously</a:t>
            </a:r>
            <a:r>
              <a:rPr lang="it-IT" dirty="0"/>
              <a:t>, and the </a:t>
            </a:r>
            <a:r>
              <a:rPr lang="it-IT" dirty="0" err="1"/>
              <a:t>number</a:t>
            </a:r>
            <a:r>
              <a:rPr lang="it-IT" dirty="0"/>
              <a:t> of </a:t>
            </a:r>
            <a:r>
              <a:rPr lang="it-IT" dirty="0" err="1"/>
              <a:t>iterations</a:t>
            </a:r>
            <a:r>
              <a:rPr lang="it-IT" dirty="0"/>
              <a:t> </a:t>
            </a:r>
            <a:r>
              <a:rPr lang="it-IT" dirty="0" err="1"/>
              <a:t>is</a:t>
            </a:r>
            <a:r>
              <a:rPr lang="it-IT" dirty="0"/>
              <a:t> the training </a:t>
            </a:r>
            <a:r>
              <a:rPr lang="it-IT" dirty="0" err="1"/>
              <a:t>times</a:t>
            </a:r>
            <a:r>
              <a:rPr lang="it-IT" dirty="0"/>
              <a:t> of </a:t>
            </a:r>
            <a:r>
              <a:rPr lang="it-IT" dirty="0" err="1"/>
              <a:t>neural</a:t>
            </a:r>
            <a:r>
              <a:rPr lang="it-IT" dirty="0"/>
              <a:t> network model. </a:t>
            </a:r>
          </a:p>
          <a:p>
            <a:pPr marL="0" indent="0">
              <a:buNone/>
            </a:pPr>
            <a:r>
              <a:rPr lang="it-IT" u="sng" dirty="0" err="1"/>
              <a:t>Error</a:t>
            </a:r>
            <a:r>
              <a:rPr lang="it-IT" u="sng" dirty="0"/>
              <a:t> </a:t>
            </a:r>
            <a:r>
              <a:rPr lang="it-IT" u="sng" dirty="0" err="1"/>
              <a:t>accuracy</a:t>
            </a:r>
            <a:r>
              <a:rPr lang="it-IT" dirty="0"/>
              <a:t>: in the training </a:t>
            </a:r>
            <a:r>
              <a:rPr lang="it-IT" dirty="0" err="1"/>
              <a:t>process</a:t>
            </a:r>
            <a:r>
              <a:rPr lang="it-IT" dirty="0"/>
              <a:t> of </a:t>
            </a:r>
            <a:r>
              <a:rPr lang="it-IT" dirty="0" err="1"/>
              <a:t>neural</a:t>
            </a:r>
            <a:r>
              <a:rPr lang="it-IT" dirty="0"/>
              <a:t> network, the </a:t>
            </a:r>
            <a:r>
              <a:rPr lang="it-IT" dirty="0" err="1"/>
              <a:t>weight</a:t>
            </a:r>
            <a:r>
              <a:rPr lang="it-IT" dirty="0"/>
              <a:t> of the network </a:t>
            </a:r>
            <a:r>
              <a:rPr lang="it-IT" dirty="0" err="1"/>
              <a:t>is</a:t>
            </a:r>
            <a:r>
              <a:rPr lang="it-IT" dirty="0"/>
              <a:t> </a:t>
            </a:r>
            <a:r>
              <a:rPr lang="it-IT" dirty="0" err="1"/>
              <a:t>adjusted</a:t>
            </a:r>
            <a:r>
              <a:rPr lang="it-IT" dirty="0"/>
              <a:t> by </a:t>
            </a:r>
            <a:r>
              <a:rPr lang="it-IT" dirty="0" err="1"/>
              <a:t>continuous</a:t>
            </a:r>
            <a:r>
              <a:rPr lang="it-IT" dirty="0"/>
              <a:t> </a:t>
            </a:r>
            <a:r>
              <a:rPr lang="it-IT" dirty="0" err="1"/>
              <a:t>backpropagation</a:t>
            </a:r>
            <a:r>
              <a:rPr lang="it-IT" dirty="0"/>
              <a:t> of </a:t>
            </a:r>
            <a:r>
              <a:rPr lang="it-IT" dirty="0" err="1"/>
              <a:t>error</a:t>
            </a:r>
            <a:r>
              <a:rPr lang="it-IT" dirty="0"/>
              <a:t>, </a:t>
            </a:r>
            <a:r>
              <a:rPr lang="it-IT" dirty="0" err="1"/>
              <a:t>when</a:t>
            </a:r>
            <a:r>
              <a:rPr lang="it-IT" dirty="0"/>
              <a:t> the training </a:t>
            </a:r>
            <a:r>
              <a:rPr lang="it-IT" dirty="0" err="1"/>
              <a:t>error</a:t>
            </a:r>
            <a:r>
              <a:rPr lang="it-IT" dirty="0"/>
              <a:t> of the model </a:t>
            </a:r>
            <a:r>
              <a:rPr lang="it-IT" dirty="0" err="1"/>
              <a:t>reaches</a:t>
            </a:r>
            <a:r>
              <a:rPr lang="it-IT" dirty="0"/>
              <a:t> the maximum </a:t>
            </a:r>
            <a:r>
              <a:rPr lang="it-IT" dirty="0" err="1"/>
              <a:t>allowable</a:t>
            </a:r>
            <a:r>
              <a:rPr lang="it-IT" dirty="0"/>
              <a:t> </a:t>
            </a:r>
            <a:r>
              <a:rPr lang="it-IT" dirty="0" err="1"/>
              <a:t>error</a:t>
            </a:r>
            <a:r>
              <a:rPr lang="it-IT" dirty="0"/>
              <a:t> e, the training </a:t>
            </a:r>
            <a:r>
              <a:rPr lang="it-IT" dirty="0" err="1"/>
              <a:t>is</a:t>
            </a:r>
            <a:r>
              <a:rPr lang="it-IT" dirty="0"/>
              <a:t> </a:t>
            </a:r>
            <a:r>
              <a:rPr lang="it-IT" dirty="0" err="1"/>
              <a:t>stopped</a:t>
            </a:r>
            <a:r>
              <a:rPr lang="it-IT" dirty="0"/>
              <a:t>, and the credit maximum credit score </a:t>
            </a:r>
            <a:r>
              <a:rPr lang="it-IT" dirty="0" err="1"/>
              <a:t>is</a:t>
            </a:r>
            <a:r>
              <a:rPr lang="it-IT" dirty="0"/>
              <a:t> output. </a:t>
            </a:r>
          </a:p>
          <a:p>
            <a:pPr marL="0" indent="0">
              <a:buNone/>
            </a:pPr>
            <a:r>
              <a:rPr lang="it-IT" u="sng" dirty="0"/>
              <a:t>Transfer </a:t>
            </a:r>
            <a:r>
              <a:rPr lang="it-IT" u="sng" dirty="0" err="1"/>
              <a:t>function</a:t>
            </a:r>
            <a:r>
              <a:rPr lang="it-IT" dirty="0"/>
              <a:t>: in the </a:t>
            </a:r>
            <a:r>
              <a:rPr lang="it-IT" dirty="0" err="1"/>
              <a:t>neural</a:t>
            </a:r>
            <a:r>
              <a:rPr lang="it-IT" dirty="0"/>
              <a:t> network of personal credit </a:t>
            </a:r>
            <a:r>
              <a:rPr lang="it-IT" dirty="0" err="1"/>
              <a:t>evaluation</a:t>
            </a:r>
            <a:r>
              <a:rPr lang="it-IT" dirty="0"/>
              <a:t>, the general </a:t>
            </a:r>
            <a:r>
              <a:rPr lang="it-IT" dirty="0" err="1"/>
              <a:t>selection</a:t>
            </a:r>
            <a:r>
              <a:rPr lang="it-IT" dirty="0"/>
              <a:t> </a:t>
            </a:r>
            <a:r>
              <a:rPr lang="it-IT" dirty="0" err="1"/>
              <a:t>function</a:t>
            </a:r>
            <a:r>
              <a:rPr lang="it-IT" dirty="0"/>
              <a:t> </a:t>
            </a:r>
            <a:r>
              <a:rPr lang="it-IT" dirty="0" err="1"/>
              <a:t>Sigmoid</a:t>
            </a:r>
            <a:r>
              <a:rPr lang="it-IT" dirty="0"/>
              <a:t> </a:t>
            </a:r>
            <a:r>
              <a:rPr lang="it-IT" dirty="0" err="1"/>
              <a:t>is</a:t>
            </a:r>
            <a:r>
              <a:rPr lang="it-IT" dirty="0"/>
              <a:t> </a:t>
            </a:r>
            <a:r>
              <a:rPr lang="it-IT" dirty="0" err="1"/>
              <a:t>used</a:t>
            </a:r>
            <a:r>
              <a:rPr lang="it-IT" dirty="0"/>
              <a:t> </a:t>
            </a:r>
            <a:r>
              <a:rPr lang="it-IT" dirty="0" err="1"/>
              <a:t>as</a:t>
            </a:r>
            <a:r>
              <a:rPr lang="it-IT" dirty="0"/>
              <a:t> the transfer </a:t>
            </a:r>
            <a:r>
              <a:rPr lang="it-IT" dirty="0" err="1"/>
              <a:t>function</a:t>
            </a:r>
            <a:r>
              <a:rPr lang="it-IT" dirty="0"/>
              <a:t> of the </a:t>
            </a:r>
            <a:r>
              <a:rPr lang="it-IT" dirty="0" err="1"/>
              <a:t>hidden</a:t>
            </a:r>
            <a:r>
              <a:rPr lang="it-IT" dirty="0"/>
              <a:t> </a:t>
            </a:r>
            <a:r>
              <a:rPr lang="it-IT" dirty="0" err="1"/>
              <a:t>layer</a:t>
            </a:r>
            <a:r>
              <a:rPr lang="it-IT" dirty="0"/>
              <a:t> and the output </a:t>
            </a:r>
            <a:r>
              <a:rPr lang="it-IT" dirty="0" err="1"/>
              <a:t>layer</a:t>
            </a:r>
            <a:r>
              <a:rPr lang="it-IT" dirty="0"/>
              <a:t> to </a:t>
            </a:r>
            <a:r>
              <a:rPr lang="it-IT" dirty="0" err="1"/>
              <a:t>process</a:t>
            </a:r>
            <a:r>
              <a:rPr lang="it-IT" dirty="0"/>
              <a:t> the sample data of personal credit </a:t>
            </a:r>
            <a:r>
              <a:rPr lang="it-IT" dirty="0" err="1"/>
              <a:t>evaluation</a:t>
            </a:r>
            <a:r>
              <a:rPr lang="it-IT" dirty="0"/>
              <a:t>. </a:t>
            </a:r>
          </a:p>
          <a:p>
            <a:pPr marL="0" indent="0">
              <a:buNone/>
            </a:pPr>
            <a:r>
              <a:rPr lang="it-IT" u="sng" dirty="0"/>
              <a:t>Learning </a:t>
            </a:r>
            <a:r>
              <a:rPr lang="it-IT" u="sng" dirty="0" err="1"/>
              <a:t>function</a:t>
            </a:r>
            <a:r>
              <a:rPr lang="it-IT" dirty="0"/>
              <a:t>: in the </a:t>
            </a:r>
            <a:r>
              <a:rPr lang="it-IT" dirty="0" err="1"/>
              <a:t>neural</a:t>
            </a:r>
            <a:r>
              <a:rPr lang="it-IT" dirty="0"/>
              <a:t> network model of personal credit </a:t>
            </a:r>
            <a:r>
              <a:rPr lang="it-IT" dirty="0" err="1"/>
              <a:t>evaluation</a:t>
            </a:r>
            <a:r>
              <a:rPr lang="it-IT" dirty="0"/>
              <a:t>, the </a:t>
            </a:r>
            <a:r>
              <a:rPr lang="it-IT" dirty="0" err="1"/>
              <a:t>learning</a:t>
            </a:r>
            <a:r>
              <a:rPr lang="it-IT" dirty="0"/>
              <a:t> </a:t>
            </a:r>
            <a:r>
              <a:rPr lang="it-IT" dirty="0" err="1"/>
              <a:t>function</a:t>
            </a:r>
            <a:r>
              <a:rPr lang="it-IT" dirty="0"/>
              <a:t> </a:t>
            </a:r>
            <a:r>
              <a:rPr lang="it-IT" dirty="0" err="1"/>
              <a:t>selects</a:t>
            </a:r>
            <a:r>
              <a:rPr lang="it-IT" dirty="0"/>
              <a:t> the </a:t>
            </a:r>
            <a:r>
              <a:rPr lang="it-IT" dirty="0" err="1"/>
              <a:t>gradient</a:t>
            </a:r>
            <a:r>
              <a:rPr lang="it-IT" dirty="0"/>
              <a:t> </a:t>
            </a:r>
            <a:r>
              <a:rPr lang="it-IT" dirty="0" err="1"/>
              <a:t>descending</a:t>
            </a:r>
            <a:r>
              <a:rPr lang="it-IT" dirty="0"/>
              <a:t> </a:t>
            </a:r>
            <a:r>
              <a:rPr lang="it-IT" dirty="0" err="1"/>
              <a:t>momentum</a:t>
            </a:r>
            <a:r>
              <a:rPr lang="it-IT" dirty="0"/>
              <a:t> </a:t>
            </a:r>
            <a:r>
              <a:rPr lang="it-IT" dirty="0" err="1"/>
              <a:t>learning</a:t>
            </a:r>
            <a:r>
              <a:rPr lang="it-IT" dirty="0"/>
              <a:t> </a:t>
            </a:r>
            <a:r>
              <a:rPr lang="it-IT" dirty="0" err="1"/>
              <a:t>function</a:t>
            </a:r>
            <a:r>
              <a:rPr lang="it-IT" dirty="0"/>
              <a:t> and </a:t>
            </a:r>
            <a:r>
              <a:rPr lang="it-IT" dirty="0" err="1"/>
              <a:t>then</a:t>
            </a:r>
            <a:r>
              <a:rPr lang="it-IT" dirty="0"/>
              <a:t> </a:t>
            </a:r>
            <a:r>
              <a:rPr lang="it-IT" dirty="0" err="1"/>
              <a:t>adjusts</a:t>
            </a:r>
            <a:r>
              <a:rPr lang="it-IT" dirty="0"/>
              <a:t> the </a:t>
            </a:r>
            <a:r>
              <a:rPr lang="it-IT" dirty="0" err="1"/>
              <a:t>weight</a:t>
            </a:r>
            <a:r>
              <a:rPr lang="it-IT" dirty="0"/>
              <a:t> and </a:t>
            </a:r>
            <a:r>
              <a:rPr lang="it-IT" dirty="0" err="1"/>
              <a:t>threshold</a:t>
            </a:r>
            <a:r>
              <a:rPr lang="it-IT" dirty="0"/>
              <a:t> of the </a:t>
            </a:r>
            <a:r>
              <a:rPr lang="it-IT" dirty="0" err="1"/>
              <a:t>neural</a:t>
            </a:r>
            <a:r>
              <a:rPr lang="it-IT" dirty="0"/>
              <a:t> network. </a:t>
            </a:r>
          </a:p>
          <a:p>
            <a:endParaRPr lang="it-IT" dirty="0"/>
          </a:p>
        </p:txBody>
      </p:sp>
    </p:spTree>
    <p:extLst>
      <p:ext uri="{BB962C8B-B14F-4D97-AF65-F5344CB8AC3E}">
        <p14:creationId xmlns:p14="http://schemas.microsoft.com/office/powerpoint/2010/main" val="764845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E9E94B1-4284-FC43-B7D2-E97262204765}"/>
              </a:ext>
            </a:extLst>
          </p:cNvPr>
          <p:cNvSpPr>
            <a:spLocks noGrp="1"/>
          </p:cNvSpPr>
          <p:nvPr>
            <p:ph idx="1"/>
          </p:nvPr>
        </p:nvSpPr>
        <p:spPr>
          <a:xfrm>
            <a:off x="416776" y="565537"/>
            <a:ext cx="7886700" cy="5760448"/>
          </a:xfrm>
        </p:spPr>
        <p:txBody>
          <a:bodyPr>
            <a:noAutofit/>
          </a:bodyPr>
          <a:lstStyle/>
          <a:p>
            <a:pPr marL="0" indent="0">
              <a:buNone/>
            </a:pPr>
            <a:r>
              <a:rPr lang="it-IT" sz="2400" dirty="0"/>
              <a:t>e3) Training of the </a:t>
            </a:r>
            <a:r>
              <a:rPr lang="it-IT" sz="2400" dirty="0" err="1"/>
              <a:t>neural</a:t>
            </a:r>
            <a:r>
              <a:rPr lang="it-IT" sz="2400" dirty="0"/>
              <a:t> network model </a:t>
            </a:r>
          </a:p>
          <a:p>
            <a:pPr marL="0" indent="0">
              <a:buNone/>
            </a:pPr>
            <a:r>
              <a:rPr lang="it-IT" sz="2400" dirty="0" err="1"/>
              <a:t>After</a:t>
            </a:r>
            <a:r>
              <a:rPr lang="it-IT" sz="2400" dirty="0"/>
              <a:t> </a:t>
            </a:r>
            <a:r>
              <a:rPr lang="it-IT" sz="2400" dirty="0" err="1"/>
              <a:t>completing</a:t>
            </a:r>
            <a:r>
              <a:rPr lang="it-IT" sz="2400" dirty="0"/>
              <a:t> the </a:t>
            </a:r>
            <a:r>
              <a:rPr lang="it-IT" sz="2400" dirty="0" err="1"/>
              <a:t>basic</a:t>
            </a:r>
            <a:r>
              <a:rPr lang="it-IT" sz="2400" dirty="0"/>
              <a:t> </a:t>
            </a:r>
            <a:r>
              <a:rPr lang="it-IT" sz="2400" dirty="0" err="1"/>
              <a:t>construction</a:t>
            </a:r>
            <a:r>
              <a:rPr lang="it-IT" sz="2400" dirty="0"/>
              <a:t> of </a:t>
            </a:r>
            <a:r>
              <a:rPr lang="it-IT" sz="2400" dirty="0" err="1"/>
              <a:t>neural</a:t>
            </a:r>
            <a:r>
              <a:rPr lang="it-IT" sz="2400" dirty="0"/>
              <a:t> network model of personal credit </a:t>
            </a:r>
            <a:r>
              <a:rPr lang="it-IT" sz="2400" dirty="0" err="1"/>
              <a:t>evaluation</a:t>
            </a:r>
            <a:r>
              <a:rPr lang="it-IT" sz="2400" dirty="0"/>
              <a:t>, the model </a:t>
            </a:r>
            <a:r>
              <a:rPr lang="it-IT" sz="2400" dirty="0" err="1"/>
              <a:t>is</a:t>
            </a:r>
            <a:r>
              <a:rPr lang="it-IT" sz="2400" dirty="0"/>
              <a:t> </a:t>
            </a:r>
            <a:r>
              <a:rPr lang="it-IT" sz="2400" dirty="0" err="1"/>
              <a:t>studied</a:t>
            </a:r>
            <a:r>
              <a:rPr lang="it-IT" sz="2400" dirty="0"/>
              <a:t> and </a:t>
            </a:r>
            <a:r>
              <a:rPr lang="it-IT" sz="2400" dirty="0" err="1"/>
              <a:t>trained</a:t>
            </a:r>
            <a:r>
              <a:rPr lang="it-IT" sz="2400" dirty="0"/>
              <a:t> by </a:t>
            </a:r>
            <a:r>
              <a:rPr lang="it-IT" sz="2400" dirty="0" err="1"/>
              <a:t>inputting</a:t>
            </a:r>
            <a:r>
              <a:rPr lang="it-IT" sz="2400" dirty="0"/>
              <a:t> the sample data of personal credit </a:t>
            </a:r>
            <a:r>
              <a:rPr lang="it-IT" sz="2400" dirty="0" err="1"/>
              <a:t>evaluation</a:t>
            </a:r>
            <a:r>
              <a:rPr lang="it-IT" sz="2400" dirty="0"/>
              <a:t>. In the training </a:t>
            </a:r>
            <a:r>
              <a:rPr lang="it-IT" sz="2400" dirty="0" err="1"/>
              <a:t>process</a:t>
            </a:r>
            <a:r>
              <a:rPr lang="it-IT" sz="2400" dirty="0"/>
              <a:t> of the </a:t>
            </a:r>
            <a:r>
              <a:rPr lang="it-IT" sz="2400" dirty="0" err="1"/>
              <a:t>neural</a:t>
            </a:r>
            <a:r>
              <a:rPr lang="it-IT" sz="2400" dirty="0"/>
              <a:t> network model, </a:t>
            </a:r>
            <a:r>
              <a:rPr lang="it-IT" sz="2400" dirty="0" err="1"/>
              <a:t>through</a:t>
            </a:r>
            <a:r>
              <a:rPr lang="it-IT" sz="2400" dirty="0"/>
              <a:t> </a:t>
            </a:r>
            <a:r>
              <a:rPr lang="it-IT" sz="2400" dirty="0" err="1"/>
              <a:t>several</a:t>
            </a:r>
            <a:r>
              <a:rPr lang="it-IT" sz="2400" dirty="0"/>
              <a:t> </a:t>
            </a:r>
            <a:r>
              <a:rPr lang="it-IT" sz="2400" dirty="0" err="1"/>
              <a:t>iterations</a:t>
            </a:r>
            <a:r>
              <a:rPr lang="it-IT" sz="2400" dirty="0"/>
              <a:t>, </a:t>
            </a:r>
            <a:r>
              <a:rPr lang="it-IT" sz="2400" dirty="0" err="1"/>
              <a:t>when</a:t>
            </a:r>
            <a:r>
              <a:rPr lang="it-IT" sz="2400" dirty="0"/>
              <a:t> the </a:t>
            </a:r>
            <a:r>
              <a:rPr lang="it-IT" sz="2400" dirty="0" err="1"/>
              <a:t>error</a:t>
            </a:r>
            <a:r>
              <a:rPr lang="it-IT" sz="2400" dirty="0"/>
              <a:t> </a:t>
            </a:r>
            <a:r>
              <a:rPr lang="it-IT" sz="2400" dirty="0" err="1"/>
              <a:t>accuracy</a:t>
            </a:r>
            <a:r>
              <a:rPr lang="it-IT" sz="2400" dirty="0"/>
              <a:t> </a:t>
            </a:r>
            <a:r>
              <a:rPr lang="it-IT" sz="2400" dirty="0" err="1"/>
              <a:t>reaches</a:t>
            </a:r>
            <a:r>
              <a:rPr lang="it-IT" sz="2400" dirty="0"/>
              <a:t> the set </a:t>
            </a:r>
            <a:r>
              <a:rPr lang="it-IT" sz="2400" dirty="0" err="1"/>
              <a:t>value</a:t>
            </a:r>
            <a:r>
              <a:rPr lang="it-IT" sz="2400" dirty="0"/>
              <a:t> or the maximum training </a:t>
            </a:r>
            <a:r>
              <a:rPr lang="it-IT" sz="2400" dirty="0" err="1"/>
              <a:t>times</a:t>
            </a:r>
            <a:r>
              <a:rPr lang="it-IT" sz="2400" dirty="0"/>
              <a:t> 5000 </a:t>
            </a:r>
            <a:r>
              <a:rPr lang="it-IT" sz="2400" dirty="0" err="1"/>
              <a:t>times</a:t>
            </a:r>
            <a:r>
              <a:rPr lang="it-IT" sz="2400" dirty="0"/>
              <a:t>, the </a:t>
            </a:r>
            <a:r>
              <a:rPr lang="it-IT" sz="2400" dirty="0" err="1"/>
              <a:t>iteration</a:t>
            </a:r>
            <a:r>
              <a:rPr lang="it-IT" sz="2400" dirty="0"/>
              <a:t> </a:t>
            </a:r>
            <a:r>
              <a:rPr lang="it-IT" sz="2400" dirty="0" err="1"/>
              <a:t>is</a:t>
            </a:r>
            <a:r>
              <a:rPr lang="it-IT" sz="2400" dirty="0"/>
              <a:t> </a:t>
            </a:r>
            <a:r>
              <a:rPr lang="it-IT" sz="2400" dirty="0" err="1"/>
              <a:t>stopped</a:t>
            </a:r>
            <a:r>
              <a:rPr lang="it-IT" sz="2400" dirty="0"/>
              <a:t>, and the credit score of the credit </a:t>
            </a:r>
            <a:r>
              <a:rPr lang="it-IT" sz="2400" dirty="0" err="1"/>
              <a:t>subject</a:t>
            </a:r>
            <a:r>
              <a:rPr lang="it-IT" sz="2400" dirty="0"/>
              <a:t> </a:t>
            </a:r>
            <a:r>
              <a:rPr lang="it-IT" sz="2400" dirty="0" err="1"/>
              <a:t>is</a:t>
            </a:r>
            <a:r>
              <a:rPr lang="it-IT" sz="2400" dirty="0"/>
              <a:t> </a:t>
            </a:r>
            <a:r>
              <a:rPr lang="it-IT" sz="2400" dirty="0" err="1"/>
              <a:t>outputted</a:t>
            </a:r>
            <a:r>
              <a:rPr lang="it-IT" sz="2400" dirty="0"/>
              <a:t>. </a:t>
            </a:r>
            <a:r>
              <a:rPr lang="it-IT" sz="2400" dirty="0" err="1"/>
              <a:t>Moreover</a:t>
            </a:r>
            <a:r>
              <a:rPr lang="it-IT" sz="2400" dirty="0"/>
              <a:t>, </a:t>
            </a:r>
            <a:r>
              <a:rPr lang="it-IT" sz="2400" dirty="0" err="1"/>
              <a:t>comparing</a:t>
            </a:r>
            <a:r>
              <a:rPr lang="it-IT" sz="2400" dirty="0"/>
              <a:t> the output </a:t>
            </a:r>
            <a:r>
              <a:rPr lang="it-IT" sz="2400" dirty="0" err="1"/>
              <a:t>result</a:t>
            </a:r>
            <a:r>
              <a:rPr lang="it-IT" sz="2400" dirty="0"/>
              <a:t> of the credit </a:t>
            </a:r>
            <a:r>
              <a:rPr lang="it-IT" sz="2400" dirty="0" err="1"/>
              <a:t>principal</a:t>
            </a:r>
            <a:r>
              <a:rPr lang="it-IT" sz="2400" dirty="0"/>
              <a:t> credit score with the </a:t>
            </a:r>
            <a:r>
              <a:rPr lang="it-IT" sz="2400" dirty="0" err="1"/>
              <a:t>original</a:t>
            </a:r>
            <a:r>
              <a:rPr lang="it-IT" sz="2400" dirty="0"/>
              <a:t> credit score of the </a:t>
            </a:r>
            <a:r>
              <a:rPr lang="it-IT" sz="2400" dirty="0" err="1"/>
              <a:t>main</a:t>
            </a:r>
            <a:r>
              <a:rPr lang="it-IT" sz="2400" dirty="0"/>
              <a:t> credit body, and </a:t>
            </a:r>
            <a:r>
              <a:rPr lang="it-IT" sz="2400" dirty="0" err="1"/>
              <a:t>checking</a:t>
            </a:r>
            <a:r>
              <a:rPr lang="it-IT" sz="2400" dirty="0"/>
              <a:t> the </a:t>
            </a:r>
            <a:r>
              <a:rPr lang="it-IT" sz="2400" dirty="0" err="1"/>
              <a:t>accuracy</a:t>
            </a:r>
            <a:r>
              <a:rPr lang="it-IT" sz="2400" dirty="0"/>
              <a:t> of the model, and </a:t>
            </a:r>
            <a:r>
              <a:rPr lang="it-IT" sz="2400" dirty="0" err="1"/>
              <a:t>when</a:t>
            </a:r>
            <a:r>
              <a:rPr lang="it-IT" sz="2400" dirty="0"/>
              <a:t> the </a:t>
            </a:r>
            <a:r>
              <a:rPr lang="it-IT" sz="2400" dirty="0" err="1"/>
              <a:t>accuracy</a:t>
            </a:r>
            <a:r>
              <a:rPr lang="it-IT" sz="2400" dirty="0"/>
              <a:t> of the model </a:t>
            </a:r>
            <a:r>
              <a:rPr lang="it-IT" sz="2400" dirty="0" err="1"/>
              <a:t>reaches</a:t>
            </a:r>
            <a:r>
              <a:rPr lang="it-IT" sz="2400" dirty="0"/>
              <a:t> the </a:t>
            </a:r>
            <a:r>
              <a:rPr lang="it-IT" sz="2400" dirty="0" err="1"/>
              <a:t>present</a:t>
            </a:r>
            <a:r>
              <a:rPr lang="it-IT" sz="2400" dirty="0"/>
              <a:t> </a:t>
            </a:r>
            <a:r>
              <a:rPr lang="it-IT" sz="2400" dirty="0" err="1"/>
              <a:t>range</a:t>
            </a:r>
            <a:r>
              <a:rPr lang="it-IT" sz="2400" dirty="0"/>
              <a:t>, the </a:t>
            </a:r>
            <a:r>
              <a:rPr lang="it-IT" sz="2400" dirty="0" err="1"/>
              <a:t>residual</a:t>
            </a:r>
            <a:r>
              <a:rPr lang="it-IT" sz="2400" dirty="0"/>
              <a:t> sample can be input, and the model </a:t>
            </a:r>
            <a:r>
              <a:rPr lang="it-IT" sz="2400" dirty="0" err="1"/>
              <a:t>is</a:t>
            </a:r>
            <a:r>
              <a:rPr lang="it-IT" sz="2400" dirty="0"/>
              <a:t> </a:t>
            </a:r>
            <a:r>
              <a:rPr lang="it-IT" sz="2400" dirty="0" err="1"/>
              <a:t>further</a:t>
            </a:r>
            <a:r>
              <a:rPr lang="it-IT" sz="2400" dirty="0"/>
              <a:t> </a:t>
            </a:r>
            <a:r>
              <a:rPr lang="it-IT" sz="2400" dirty="0" err="1"/>
              <a:t>tested</a:t>
            </a:r>
            <a:r>
              <a:rPr lang="it-IT" sz="2400" dirty="0"/>
              <a:t>. </a:t>
            </a:r>
          </a:p>
        </p:txBody>
      </p:sp>
    </p:spTree>
    <p:extLst>
      <p:ext uri="{BB962C8B-B14F-4D97-AF65-F5344CB8AC3E}">
        <p14:creationId xmlns:p14="http://schemas.microsoft.com/office/powerpoint/2010/main" val="2537638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E9E94B1-4284-FC43-B7D2-E97262204765}"/>
              </a:ext>
            </a:extLst>
          </p:cNvPr>
          <p:cNvSpPr>
            <a:spLocks noGrp="1"/>
          </p:cNvSpPr>
          <p:nvPr>
            <p:ph idx="1"/>
          </p:nvPr>
        </p:nvSpPr>
        <p:spPr>
          <a:xfrm>
            <a:off x="416776" y="565537"/>
            <a:ext cx="7886700" cy="4351338"/>
          </a:xfrm>
        </p:spPr>
        <p:txBody>
          <a:bodyPr>
            <a:noAutofit/>
          </a:bodyPr>
          <a:lstStyle/>
          <a:p>
            <a:pPr marL="0" indent="0">
              <a:buNone/>
            </a:pPr>
            <a:r>
              <a:rPr lang="it-IT" dirty="0"/>
              <a:t>e4) Test of the </a:t>
            </a:r>
            <a:r>
              <a:rPr lang="it-IT" dirty="0" err="1"/>
              <a:t>neural</a:t>
            </a:r>
            <a:r>
              <a:rPr lang="it-IT" dirty="0"/>
              <a:t> network model </a:t>
            </a:r>
          </a:p>
          <a:p>
            <a:pPr marL="0" indent="0">
              <a:buNone/>
            </a:pPr>
            <a:r>
              <a:rPr lang="it-IT" dirty="0"/>
              <a:t>The </a:t>
            </a:r>
            <a:r>
              <a:rPr lang="it-IT" dirty="0" err="1"/>
              <a:t>remaining</a:t>
            </a:r>
            <a:r>
              <a:rPr lang="it-IT" dirty="0"/>
              <a:t> M - m </a:t>
            </a:r>
            <a:r>
              <a:rPr lang="it-IT" dirty="0" err="1"/>
              <a:t>samples</a:t>
            </a:r>
            <a:r>
              <a:rPr lang="it-IT" dirty="0"/>
              <a:t> are </a:t>
            </a:r>
            <a:r>
              <a:rPr lang="it-IT" dirty="0" err="1"/>
              <a:t>taken</a:t>
            </a:r>
            <a:r>
              <a:rPr lang="it-IT" dirty="0"/>
              <a:t> </a:t>
            </a:r>
            <a:r>
              <a:rPr lang="it-IT" dirty="0" err="1"/>
              <a:t>as</a:t>
            </a:r>
            <a:r>
              <a:rPr lang="it-IT" dirty="0"/>
              <a:t> test </a:t>
            </a:r>
            <a:r>
              <a:rPr lang="it-IT" dirty="0" err="1"/>
              <a:t>samples</a:t>
            </a:r>
            <a:r>
              <a:rPr lang="it-IT" dirty="0"/>
              <a:t>, and the sample data are </a:t>
            </a:r>
            <a:r>
              <a:rPr lang="it-IT" dirty="0" err="1"/>
              <a:t>inputted</a:t>
            </a:r>
            <a:r>
              <a:rPr lang="it-IT" dirty="0"/>
              <a:t> </a:t>
            </a:r>
            <a:r>
              <a:rPr lang="it-IT" dirty="0" err="1"/>
              <a:t>into</a:t>
            </a:r>
            <a:r>
              <a:rPr lang="it-IT" dirty="0"/>
              <a:t> the </a:t>
            </a:r>
            <a:r>
              <a:rPr lang="it-IT" dirty="0" err="1"/>
              <a:t>trained</a:t>
            </a:r>
            <a:r>
              <a:rPr lang="it-IT" dirty="0"/>
              <a:t> personal credit </a:t>
            </a:r>
            <a:r>
              <a:rPr lang="it-IT" dirty="0" err="1"/>
              <a:t>evaluation</a:t>
            </a:r>
            <a:r>
              <a:rPr lang="it-IT" dirty="0"/>
              <a:t> </a:t>
            </a:r>
            <a:r>
              <a:rPr lang="it-IT" dirty="0" err="1"/>
              <a:t>neural</a:t>
            </a:r>
            <a:r>
              <a:rPr lang="it-IT" dirty="0"/>
              <a:t> network model in the </a:t>
            </a:r>
            <a:r>
              <a:rPr lang="it-IT" dirty="0" err="1"/>
              <a:t>same</a:t>
            </a:r>
            <a:r>
              <a:rPr lang="it-IT" dirty="0"/>
              <a:t> way. The credit score of the test </a:t>
            </a:r>
            <a:r>
              <a:rPr lang="it-IT" dirty="0" err="1"/>
              <a:t>subject</a:t>
            </a:r>
            <a:r>
              <a:rPr lang="it-IT" dirty="0"/>
              <a:t> </a:t>
            </a:r>
            <a:r>
              <a:rPr lang="it-IT" dirty="0" err="1"/>
              <a:t>is</a:t>
            </a:r>
            <a:r>
              <a:rPr lang="it-IT" dirty="0"/>
              <a:t> </a:t>
            </a:r>
            <a:r>
              <a:rPr lang="it-IT" dirty="0" err="1"/>
              <a:t>outputted</a:t>
            </a:r>
            <a:r>
              <a:rPr lang="it-IT" dirty="0"/>
              <a:t>, the credit score of the output credit score </a:t>
            </a:r>
            <a:r>
              <a:rPr lang="it-IT" dirty="0" err="1"/>
              <a:t>is</a:t>
            </a:r>
            <a:r>
              <a:rPr lang="it-IT" dirty="0"/>
              <a:t> </a:t>
            </a:r>
            <a:r>
              <a:rPr lang="it-IT" dirty="0" err="1"/>
              <a:t>compared</a:t>
            </a:r>
            <a:r>
              <a:rPr lang="it-IT" dirty="0"/>
              <a:t> with the </a:t>
            </a:r>
            <a:r>
              <a:rPr lang="it-IT" dirty="0" err="1"/>
              <a:t>actual</a:t>
            </a:r>
            <a:r>
              <a:rPr lang="it-IT" dirty="0"/>
              <a:t> credit score of the credit </a:t>
            </a:r>
            <a:r>
              <a:rPr lang="it-IT" dirty="0" err="1"/>
              <a:t>subject</a:t>
            </a:r>
            <a:r>
              <a:rPr lang="it-IT" dirty="0"/>
              <a:t>, and the </a:t>
            </a:r>
            <a:r>
              <a:rPr lang="it-IT" dirty="0" err="1"/>
              <a:t>accuracy</a:t>
            </a:r>
            <a:r>
              <a:rPr lang="it-IT" dirty="0"/>
              <a:t> of the </a:t>
            </a:r>
            <a:r>
              <a:rPr lang="it-IT" dirty="0" err="1"/>
              <a:t>evaluation</a:t>
            </a:r>
            <a:r>
              <a:rPr lang="it-IT" dirty="0"/>
              <a:t> model </a:t>
            </a:r>
            <a:r>
              <a:rPr lang="it-IT" dirty="0" err="1"/>
              <a:t>is</a:t>
            </a:r>
            <a:r>
              <a:rPr lang="it-IT" dirty="0"/>
              <a:t> </a:t>
            </a:r>
            <a:r>
              <a:rPr lang="it-IT" dirty="0" err="1"/>
              <a:t>evaluated</a:t>
            </a:r>
            <a:r>
              <a:rPr lang="it-IT" dirty="0"/>
              <a:t>. </a:t>
            </a:r>
            <a:r>
              <a:rPr lang="it-IT" dirty="0" err="1"/>
              <a:t>When</a:t>
            </a:r>
            <a:r>
              <a:rPr lang="it-IT" dirty="0"/>
              <a:t> the </a:t>
            </a:r>
            <a:r>
              <a:rPr lang="it-IT" dirty="0" err="1"/>
              <a:t>accuracy</a:t>
            </a:r>
            <a:r>
              <a:rPr lang="it-IT" dirty="0"/>
              <a:t> of the model </a:t>
            </a:r>
            <a:r>
              <a:rPr lang="it-IT" dirty="0" err="1"/>
              <a:t>reaches</a:t>
            </a:r>
            <a:r>
              <a:rPr lang="it-IT" dirty="0"/>
              <a:t> a </a:t>
            </a:r>
            <a:r>
              <a:rPr lang="it-IT" dirty="0" err="1"/>
              <a:t>realistic</a:t>
            </a:r>
            <a:r>
              <a:rPr lang="it-IT" dirty="0"/>
              <a:t> and </a:t>
            </a:r>
            <a:r>
              <a:rPr lang="it-IT" dirty="0" err="1"/>
              <a:t>acceptable</a:t>
            </a:r>
            <a:r>
              <a:rPr lang="it-IT" dirty="0"/>
              <a:t> </a:t>
            </a:r>
            <a:r>
              <a:rPr lang="it-IT" dirty="0" err="1"/>
              <a:t>degree</a:t>
            </a:r>
            <a:r>
              <a:rPr lang="it-IT" dirty="0"/>
              <a:t>, the personal credit </a:t>
            </a:r>
            <a:r>
              <a:rPr lang="it-IT" dirty="0" err="1"/>
              <a:t>evaluation</a:t>
            </a:r>
            <a:r>
              <a:rPr lang="it-IT" dirty="0"/>
              <a:t> model </a:t>
            </a:r>
            <a:r>
              <a:rPr lang="it-IT" dirty="0" err="1"/>
              <a:t>is</a:t>
            </a:r>
            <a:r>
              <a:rPr lang="it-IT" dirty="0"/>
              <a:t> put </a:t>
            </a:r>
            <a:r>
              <a:rPr lang="it-IT" dirty="0" err="1"/>
              <a:t>into</a:t>
            </a:r>
            <a:r>
              <a:rPr lang="it-IT" dirty="0"/>
              <a:t> use. For the new sample data of the </a:t>
            </a:r>
            <a:r>
              <a:rPr lang="it-IT" dirty="0" err="1"/>
              <a:t>evaluation</a:t>
            </a:r>
            <a:r>
              <a:rPr lang="it-IT" dirty="0"/>
              <a:t>, the credit score of the credit </a:t>
            </a:r>
            <a:r>
              <a:rPr lang="it-IT" dirty="0" err="1"/>
              <a:t>subject</a:t>
            </a:r>
            <a:r>
              <a:rPr lang="it-IT" dirty="0"/>
              <a:t> </a:t>
            </a:r>
            <a:r>
              <a:rPr lang="it-IT" dirty="0" err="1"/>
              <a:t>is</a:t>
            </a:r>
            <a:r>
              <a:rPr lang="it-IT" dirty="0"/>
              <a:t> </a:t>
            </a:r>
            <a:r>
              <a:rPr lang="it-IT" dirty="0" err="1"/>
              <a:t>finally</a:t>
            </a:r>
            <a:r>
              <a:rPr lang="it-IT" dirty="0"/>
              <a:t> </a:t>
            </a:r>
            <a:r>
              <a:rPr lang="it-IT" dirty="0" err="1"/>
              <a:t>obtained</a:t>
            </a:r>
            <a:r>
              <a:rPr lang="it-IT" dirty="0"/>
              <a:t> by </a:t>
            </a:r>
            <a:r>
              <a:rPr lang="it-IT" dirty="0" err="1"/>
              <a:t>inputting</a:t>
            </a:r>
            <a:r>
              <a:rPr lang="it-IT" dirty="0"/>
              <a:t> the new sample data </a:t>
            </a:r>
            <a:r>
              <a:rPr lang="it-IT" dirty="0" err="1"/>
              <a:t>into</a:t>
            </a:r>
            <a:r>
              <a:rPr lang="it-IT" dirty="0"/>
              <a:t> the model. </a:t>
            </a:r>
          </a:p>
        </p:txBody>
      </p:sp>
    </p:spTree>
    <p:extLst>
      <p:ext uri="{BB962C8B-B14F-4D97-AF65-F5344CB8AC3E}">
        <p14:creationId xmlns:p14="http://schemas.microsoft.com/office/powerpoint/2010/main" val="2974965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1F584CC-E363-1E42-BB10-02B5B4D7013D}"/>
              </a:ext>
            </a:extLst>
          </p:cNvPr>
          <p:cNvSpPr>
            <a:spLocks noGrp="1"/>
          </p:cNvSpPr>
          <p:nvPr>
            <p:ph type="title"/>
          </p:nvPr>
        </p:nvSpPr>
        <p:spPr/>
        <p:txBody>
          <a:bodyPr>
            <a:normAutofit/>
          </a:bodyPr>
          <a:lstStyle/>
          <a:p>
            <a:r>
              <a:rPr lang="it-IT" dirty="0"/>
              <a:t>3. Marketing </a:t>
            </a:r>
            <a:r>
              <a:rPr lang="it-IT" dirty="0" err="1"/>
              <a:t>segmentation</a:t>
            </a:r>
            <a:r>
              <a:rPr lang="it-IT" dirty="0"/>
              <a:t> </a:t>
            </a:r>
            <a:r>
              <a:rPr lang="it-IT" dirty="0" err="1"/>
              <a:t>through</a:t>
            </a:r>
            <a:r>
              <a:rPr lang="it-IT" dirty="0"/>
              <a:t> machine </a:t>
            </a:r>
            <a:r>
              <a:rPr lang="it-IT" dirty="0" err="1"/>
              <a:t>learning</a:t>
            </a:r>
            <a:r>
              <a:rPr lang="it-IT" dirty="0"/>
              <a:t> </a:t>
            </a:r>
            <a:r>
              <a:rPr lang="it-IT" dirty="0" err="1"/>
              <a:t>models</a:t>
            </a:r>
            <a:endParaRPr lang="it-IT" dirty="0"/>
          </a:p>
        </p:txBody>
      </p:sp>
      <p:pic>
        <p:nvPicPr>
          <p:cNvPr id="4" name="Segnaposto contenuto 3">
            <a:extLst>
              <a:ext uri="{FF2B5EF4-FFF2-40B4-BE49-F238E27FC236}">
                <a16:creationId xmlns:a16="http://schemas.microsoft.com/office/drawing/2014/main" id="{31DF976D-E175-F946-BDA4-7572AA1DCFB6}"/>
              </a:ext>
            </a:extLst>
          </p:cNvPr>
          <p:cNvPicPr>
            <a:picLocks noGrp="1" noChangeAspect="1"/>
          </p:cNvPicPr>
          <p:nvPr>
            <p:ph idx="1"/>
          </p:nvPr>
        </p:nvPicPr>
        <p:blipFill>
          <a:blip r:embed="rId2"/>
          <a:stretch>
            <a:fillRect/>
          </a:stretch>
        </p:blipFill>
        <p:spPr>
          <a:xfrm>
            <a:off x="628650" y="1936238"/>
            <a:ext cx="7886700" cy="4130112"/>
          </a:xfrm>
          <a:prstGeom prst="rect">
            <a:avLst/>
          </a:prstGeom>
        </p:spPr>
      </p:pic>
    </p:spTree>
    <p:extLst>
      <p:ext uri="{BB962C8B-B14F-4D97-AF65-F5344CB8AC3E}">
        <p14:creationId xmlns:p14="http://schemas.microsoft.com/office/powerpoint/2010/main" val="3831088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63DD7FF7-540C-224E-849F-06AC75F31E47}"/>
              </a:ext>
            </a:extLst>
          </p:cNvPr>
          <p:cNvSpPr>
            <a:spLocks noGrp="1"/>
          </p:cNvSpPr>
          <p:nvPr>
            <p:ph idx="1"/>
          </p:nvPr>
        </p:nvSpPr>
        <p:spPr>
          <a:xfrm>
            <a:off x="584044" y="643595"/>
            <a:ext cx="8266341" cy="5656843"/>
          </a:xfrm>
        </p:spPr>
        <p:txBody>
          <a:bodyPr>
            <a:normAutofit fontScale="92500" lnSpcReduction="20000"/>
          </a:bodyPr>
          <a:lstStyle/>
          <a:p>
            <a:pPr marL="0" indent="0">
              <a:buNone/>
            </a:pPr>
            <a:r>
              <a:rPr lang="it-IT" dirty="0" err="1"/>
              <a:t>Different</a:t>
            </a:r>
            <a:r>
              <a:rPr lang="it-IT" dirty="0"/>
              <a:t> </a:t>
            </a:r>
            <a:r>
              <a:rPr lang="it-IT" dirty="0" err="1"/>
              <a:t>attributes</a:t>
            </a:r>
            <a:r>
              <a:rPr lang="it-IT" dirty="0"/>
              <a:t> </a:t>
            </a:r>
            <a:r>
              <a:rPr lang="it-IT" dirty="0" err="1"/>
              <a:t>might</a:t>
            </a:r>
            <a:r>
              <a:rPr lang="it-IT" dirty="0"/>
              <a:t> be </a:t>
            </a:r>
            <a:r>
              <a:rPr lang="it-IT" dirty="0" err="1"/>
              <a:t>used</a:t>
            </a:r>
            <a:r>
              <a:rPr lang="it-IT" dirty="0"/>
              <a:t> for market </a:t>
            </a:r>
            <a:r>
              <a:rPr lang="it-IT" dirty="0" err="1"/>
              <a:t>segmentation</a:t>
            </a:r>
            <a:r>
              <a:rPr lang="it-IT" dirty="0"/>
              <a:t>, </a:t>
            </a:r>
            <a:r>
              <a:rPr lang="it-IT" dirty="0" err="1"/>
              <a:t>which</a:t>
            </a:r>
            <a:r>
              <a:rPr lang="it-IT" dirty="0"/>
              <a:t> include </a:t>
            </a:r>
            <a:r>
              <a:rPr lang="it-IT" dirty="0" err="1"/>
              <a:t>demographic</a:t>
            </a:r>
            <a:r>
              <a:rPr lang="it-IT" dirty="0"/>
              <a:t>, </a:t>
            </a:r>
            <a:r>
              <a:rPr lang="it-IT" dirty="0" err="1"/>
              <a:t>psychographics</a:t>
            </a:r>
            <a:r>
              <a:rPr lang="it-IT" dirty="0"/>
              <a:t>, and </a:t>
            </a:r>
            <a:r>
              <a:rPr lang="it-IT" dirty="0" err="1"/>
              <a:t>socioeconomic</a:t>
            </a:r>
            <a:r>
              <a:rPr lang="it-IT" dirty="0"/>
              <a:t> </a:t>
            </a:r>
            <a:r>
              <a:rPr lang="it-IT" dirty="0" err="1"/>
              <a:t>variables</a:t>
            </a:r>
            <a:r>
              <a:rPr lang="it-IT" dirty="0"/>
              <a:t>. </a:t>
            </a:r>
            <a:br>
              <a:rPr lang="it-IT" dirty="0"/>
            </a:br>
            <a:r>
              <a:rPr lang="it-IT" dirty="0" err="1"/>
              <a:t>Such</a:t>
            </a:r>
            <a:r>
              <a:rPr lang="it-IT" dirty="0"/>
              <a:t> </a:t>
            </a:r>
            <a:r>
              <a:rPr lang="it-IT" dirty="0" err="1"/>
              <a:t>attributes</a:t>
            </a:r>
            <a:r>
              <a:rPr lang="it-IT" dirty="0"/>
              <a:t> can be </a:t>
            </a:r>
            <a:r>
              <a:rPr lang="it-IT" dirty="0" err="1"/>
              <a:t>classified</a:t>
            </a:r>
            <a:r>
              <a:rPr lang="it-IT" dirty="0"/>
              <a:t> </a:t>
            </a:r>
            <a:r>
              <a:rPr lang="it-IT" dirty="0" err="1"/>
              <a:t>according</a:t>
            </a:r>
            <a:r>
              <a:rPr lang="it-IT" dirty="0"/>
              <a:t> to </a:t>
            </a:r>
            <a:r>
              <a:rPr lang="it-IT" dirty="0" err="1"/>
              <a:t>two</a:t>
            </a:r>
            <a:r>
              <a:rPr lang="it-IT" dirty="0"/>
              <a:t> </a:t>
            </a:r>
            <a:r>
              <a:rPr lang="it-IT" dirty="0" err="1"/>
              <a:t>different</a:t>
            </a:r>
            <a:r>
              <a:rPr lang="it-IT" dirty="0"/>
              <a:t> </a:t>
            </a:r>
            <a:r>
              <a:rPr lang="it-IT" dirty="0" err="1"/>
              <a:t>criteria</a:t>
            </a:r>
            <a:r>
              <a:rPr lang="it-IT" dirty="0"/>
              <a:t>: (a) </a:t>
            </a:r>
            <a:r>
              <a:rPr lang="it-IT" i="1" dirty="0"/>
              <a:t>general versus product-</a:t>
            </a:r>
            <a:r>
              <a:rPr lang="it-IT" i="1" dirty="0" err="1"/>
              <a:t>specific</a:t>
            </a:r>
            <a:r>
              <a:rPr lang="it-IT" i="1" dirty="0"/>
              <a:t> </a:t>
            </a:r>
            <a:r>
              <a:rPr lang="it-IT" i="1" dirty="0" err="1"/>
              <a:t>bases</a:t>
            </a:r>
            <a:r>
              <a:rPr lang="it-IT" dirty="0"/>
              <a:t>, </a:t>
            </a:r>
            <a:r>
              <a:rPr lang="it-IT" dirty="0" err="1"/>
              <a:t>which</a:t>
            </a:r>
            <a:r>
              <a:rPr lang="it-IT" dirty="0"/>
              <a:t> are </a:t>
            </a:r>
            <a:r>
              <a:rPr lang="it-IT" dirty="0" err="1"/>
              <a:t>independent</a:t>
            </a:r>
            <a:r>
              <a:rPr lang="it-IT" dirty="0"/>
              <a:t> or </a:t>
            </a:r>
            <a:r>
              <a:rPr lang="it-IT" dirty="0" err="1"/>
              <a:t>dependent</a:t>
            </a:r>
            <a:r>
              <a:rPr lang="it-IT" dirty="0"/>
              <a:t> (</a:t>
            </a:r>
            <a:r>
              <a:rPr lang="it-IT" dirty="0" err="1"/>
              <a:t>respectively</a:t>
            </a:r>
            <a:r>
              <a:rPr lang="it-IT" dirty="0"/>
              <a:t>) of products, services, and </a:t>
            </a:r>
            <a:r>
              <a:rPr lang="it-IT" dirty="0" err="1"/>
              <a:t>circumstances</a:t>
            </a:r>
            <a:r>
              <a:rPr lang="it-IT" dirty="0"/>
              <a:t>; and (b) </a:t>
            </a:r>
            <a:r>
              <a:rPr lang="it-IT" i="1" dirty="0" err="1"/>
              <a:t>observable</a:t>
            </a:r>
            <a:r>
              <a:rPr lang="it-IT" i="1" dirty="0"/>
              <a:t> versus </a:t>
            </a:r>
            <a:r>
              <a:rPr lang="it-IT" i="1" dirty="0" err="1"/>
              <a:t>nonobservable</a:t>
            </a:r>
            <a:r>
              <a:rPr lang="it-IT" i="1" dirty="0"/>
              <a:t> </a:t>
            </a:r>
            <a:r>
              <a:rPr lang="it-IT" i="1" dirty="0" err="1"/>
              <a:t>bases</a:t>
            </a:r>
            <a:r>
              <a:rPr lang="it-IT" dirty="0"/>
              <a:t>, </a:t>
            </a:r>
            <a:r>
              <a:rPr lang="it-IT" dirty="0" err="1"/>
              <a:t>which</a:t>
            </a:r>
            <a:r>
              <a:rPr lang="it-IT" dirty="0"/>
              <a:t> are </a:t>
            </a:r>
            <a:r>
              <a:rPr lang="it-IT" dirty="0" err="1"/>
              <a:t>directly</a:t>
            </a:r>
            <a:r>
              <a:rPr lang="it-IT" dirty="0"/>
              <a:t> </a:t>
            </a:r>
            <a:r>
              <a:rPr lang="it-IT" dirty="0" err="1"/>
              <a:t>measured</a:t>
            </a:r>
            <a:r>
              <a:rPr lang="it-IT" dirty="0"/>
              <a:t> or must be </a:t>
            </a:r>
            <a:r>
              <a:rPr lang="it-IT" dirty="0" err="1"/>
              <a:t>deduced</a:t>
            </a:r>
            <a:r>
              <a:rPr lang="it-IT" dirty="0"/>
              <a:t> </a:t>
            </a:r>
            <a:r>
              <a:rPr lang="it-IT" dirty="0" err="1"/>
              <a:t>respectively</a:t>
            </a:r>
            <a:r>
              <a:rPr lang="it-IT" dirty="0"/>
              <a:t> (</a:t>
            </a:r>
            <a:r>
              <a:rPr lang="it-IT" dirty="0" err="1"/>
              <a:t>Table</a:t>
            </a:r>
            <a:r>
              <a:rPr lang="it-IT" dirty="0"/>
              <a:t> 1). </a:t>
            </a:r>
          </a:p>
          <a:p>
            <a:pPr marL="0" indent="0">
              <a:buNone/>
            </a:pPr>
            <a:r>
              <a:rPr lang="it-IT" dirty="0"/>
              <a:t>With </a:t>
            </a:r>
            <a:r>
              <a:rPr lang="it-IT" dirty="0" err="1"/>
              <a:t>reference</a:t>
            </a:r>
            <a:r>
              <a:rPr lang="it-IT" dirty="0"/>
              <a:t> to </a:t>
            </a:r>
            <a:r>
              <a:rPr lang="it-IT" dirty="0" err="1"/>
              <a:t>methods</a:t>
            </a:r>
            <a:r>
              <a:rPr lang="it-IT" dirty="0"/>
              <a:t> </a:t>
            </a:r>
            <a:r>
              <a:rPr lang="it-IT" dirty="0" err="1"/>
              <a:t>used</a:t>
            </a:r>
            <a:r>
              <a:rPr lang="it-IT" dirty="0"/>
              <a:t> for market </a:t>
            </a:r>
            <a:r>
              <a:rPr lang="it-IT" dirty="0" err="1"/>
              <a:t>segmentation</a:t>
            </a:r>
            <a:r>
              <a:rPr lang="it-IT" dirty="0"/>
              <a:t>, </a:t>
            </a:r>
            <a:r>
              <a:rPr lang="it-IT" dirty="0" err="1"/>
              <a:t>statistical</a:t>
            </a:r>
            <a:r>
              <a:rPr lang="it-IT" dirty="0"/>
              <a:t> models </a:t>
            </a:r>
            <a:r>
              <a:rPr lang="it-IT" dirty="0" err="1"/>
              <a:t>have</a:t>
            </a:r>
            <a:r>
              <a:rPr lang="it-IT" dirty="0"/>
              <a:t> </a:t>
            </a:r>
            <a:r>
              <a:rPr lang="it-IT" dirty="0" err="1"/>
              <a:t>been</a:t>
            </a:r>
            <a:r>
              <a:rPr lang="it-IT" dirty="0"/>
              <a:t> </a:t>
            </a:r>
            <a:r>
              <a:rPr lang="it-IT" dirty="0" err="1"/>
              <a:t>traditionally</a:t>
            </a:r>
            <a:r>
              <a:rPr lang="it-IT" dirty="0"/>
              <a:t> </a:t>
            </a:r>
            <a:r>
              <a:rPr lang="it-IT" dirty="0" err="1"/>
              <a:t>employed</a:t>
            </a:r>
            <a:r>
              <a:rPr lang="it-IT" dirty="0"/>
              <a:t> for customer clustering, </a:t>
            </a:r>
            <a:r>
              <a:rPr lang="it-IT" dirty="0" err="1"/>
              <a:t>but</a:t>
            </a:r>
            <a:r>
              <a:rPr lang="it-IT" dirty="0"/>
              <a:t> in </a:t>
            </a:r>
            <a:r>
              <a:rPr lang="it-IT" dirty="0" err="1"/>
              <a:t>previous</a:t>
            </a:r>
            <a:r>
              <a:rPr lang="it-IT" dirty="0"/>
              <a:t> </a:t>
            </a:r>
            <a:r>
              <a:rPr lang="it-IT" dirty="0" err="1"/>
              <a:t>years</a:t>
            </a:r>
            <a:r>
              <a:rPr lang="it-IT" dirty="0"/>
              <a:t> new tools </a:t>
            </a:r>
            <a:r>
              <a:rPr lang="it-IT" dirty="0" err="1"/>
              <a:t>have</a:t>
            </a:r>
            <a:r>
              <a:rPr lang="it-IT" dirty="0"/>
              <a:t> </a:t>
            </a:r>
            <a:r>
              <a:rPr lang="it-IT" dirty="0" err="1"/>
              <a:t>been</a:t>
            </a:r>
            <a:r>
              <a:rPr lang="it-IT" dirty="0"/>
              <a:t> </a:t>
            </a:r>
            <a:r>
              <a:rPr lang="it-IT" dirty="0" err="1"/>
              <a:t>used</a:t>
            </a:r>
            <a:r>
              <a:rPr lang="it-IT" dirty="0"/>
              <a:t>, </a:t>
            </a:r>
            <a:r>
              <a:rPr lang="it-IT" dirty="0" err="1"/>
              <a:t>which</a:t>
            </a:r>
            <a:r>
              <a:rPr lang="it-IT" dirty="0"/>
              <a:t> </a:t>
            </a:r>
            <a:r>
              <a:rPr lang="it-IT" dirty="0" err="1"/>
              <a:t>consider</a:t>
            </a:r>
            <a:r>
              <a:rPr lang="it-IT" dirty="0"/>
              <a:t> </a:t>
            </a:r>
            <a:r>
              <a:rPr lang="it-IT" dirty="0" err="1"/>
              <a:t>both</a:t>
            </a:r>
            <a:r>
              <a:rPr lang="it-IT" dirty="0"/>
              <a:t> </a:t>
            </a:r>
            <a:r>
              <a:rPr lang="it-IT" dirty="0" err="1"/>
              <a:t>Bayesian</a:t>
            </a:r>
            <a:r>
              <a:rPr lang="it-IT" dirty="0"/>
              <a:t> models and machine learning </a:t>
            </a:r>
            <a:r>
              <a:rPr lang="it-IT" dirty="0" err="1"/>
              <a:t>paradigms</a:t>
            </a:r>
            <a:r>
              <a:rPr lang="it-IT" dirty="0"/>
              <a:t> (</a:t>
            </a:r>
            <a:r>
              <a:rPr lang="it-IT" dirty="0" err="1"/>
              <a:t>decision</a:t>
            </a:r>
            <a:r>
              <a:rPr lang="it-IT" dirty="0"/>
              <a:t> </a:t>
            </a:r>
            <a:r>
              <a:rPr lang="it-IT" dirty="0" err="1"/>
              <a:t>trees</a:t>
            </a:r>
            <a:r>
              <a:rPr lang="it-IT" dirty="0"/>
              <a:t>, </a:t>
            </a:r>
            <a:r>
              <a:rPr lang="it-IT" dirty="0" err="1"/>
              <a:t>artificial</a:t>
            </a:r>
            <a:r>
              <a:rPr lang="it-IT" dirty="0"/>
              <a:t> </a:t>
            </a:r>
            <a:r>
              <a:rPr lang="it-IT" dirty="0" err="1"/>
              <a:t>neural</a:t>
            </a:r>
            <a:r>
              <a:rPr lang="it-IT" dirty="0"/>
              <a:t> networks, </a:t>
            </a:r>
            <a:r>
              <a:rPr lang="it-IT" dirty="0" err="1"/>
              <a:t>genetic</a:t>
            </a:r>
            <a:r>
              <a:rPr lang="it-IT" dirty="0"/>
              <a:t> </a:t>
            </a:r>
            <a:r>
              <a:rPr lang="it-IT" dirty="0" err="1"/>
              <a:t>algorithms</a:t>
            </a:r>
            <a:r>
              <a:rPr lang="it-IT" dirty="0"/>
              <a:t>).</a:t>
            </a:r>
          </a:p>
          <a:p>
            <a:pPr marL="0" indent="0">
              <a:buNone/>
            </a:pPr>
            <a:r>
              <a:rPr lang="it-IT" dirty="0" err="1"/>
              <a:t>It</a:t>
            </a:r>
            <a:r>
              <a:rPr lang="it-IT" dirty="0"/>
              <a:t> </a:t>
            </a:r>
            <a:r>
              <a:rPr lang="it-IT" dirty="0" err="1"/>
              <a:t>is</a:t>
            </a:r>
            <a:r>
              <a:rPr lang="it-IT" dirty="0"/>
              <a:t> </a:t>
            </a:r>
            <a:r>
              <a:rPr lang="it-IT" dirty="0" err="1"/>
              <a:t>possible</a:t>
            </a:r>
            <a:r>
              <a:rPr lang="it-IT" dirty="0"/>
              <a:t> to </a:t>
            </a:r>
            <a:r>
              <a:rPr lang="it-IT" dirty="0" err="1"/>
              <a:t>classify</a:t>
            </a:r>
            <a:r>
              <a:rPr lang="it-IT" dirty="0"/>
              <a:t> </a:t>
            </a:r>
            <a:r>
              <a:rPr lang="it-IT" dirty="0" err="1"/>
              <a:t>these</a:t>
            </a:r>
            <a:r>
              <a:rPr lang="it-IT" dirty="0"/>
              <a:t> </a:t>
            </a:r>
            <a:r>
              <a:rPr lang="it-IT" dirty="0" err="1"/>
              <a:t>according</a:t>
            </a:r>
            <a:r>
              <a:rPr lang="it-IT" dirty="0"/>
              <a:t> to </a:t>
            </a:r>
            <a:r>
              <a:rPr lang="it-IT" dirty="0" err="1"/>
              <a:t>two</a:t>
            </a:r>
            <a:r>
              <a:rPr lang="it-IT" dirty="0"/>
              <a:t> </a:t>
            </a:r>
            <a:r>
              <a:rPr lang="it-IT" dirty="0" err="1"/>
              <a:t>dimensions</a:t>
            </a:r>
            <a:r>
              <a:rPr lang="it-IT" dirty="0"/>
              <a:t>: (a) </a:t>
            </a:r>
            <a:r>
              <a:rPr lang="it-IT" i="1" dirty="0"/>
              <a:t>a priori </a:t>
            </a:r>
            <a:r>
              <a:rPr lang="it-IT" i="1" dirty="0" err="1"/>
              <a:t>segmentation</a:t>
            </a:r>
            <a:r>
              <a:rPr lang="it-IT" i="1" dirty="0"/>
              <a:t> versus post hoc </a:t>
            </a:r>
            <a:r>
              <a:rPr lang="it-IT" i="1" dirty="0" err="1"/>
              <a:t>segmentation</a:t>
            </a:r>
            <a:r>
              <a:rPr lang="it-IT" i="1" dirty="0"/>
              <a:t> </a:t>
            </a:r>
            <a:r>
              <a:rPr lang="it-IT" dirty="0"/>
              <a:t>and (b) </a:t>
            </a:r>
            <a:r>
              <a:rPr lang="it-IT" i="1" dirty="0" err="1"/>
              <a:t>predictive</a:t>
            </a:r>
            <a:r>
              <a:rPr lang="it-IT" i="1" dirty="0"/>
              <a:t> versus </a:t>
            </a:r>
            <a:r>
              <a:rPr lang="it-IT" i="1" dirty="0" err="1"/>
              <a:t>descriptive</a:t>
            </a:r>
            <a:r>
              <a:rPr lang="it-IT" i="1" dirty="0"/>
              <a:t> </a:t>
            </a:r>
            <a:r>
              <a:rPr lang="it-IT" i="1" dirty="0" err="1"/>
              <a:t>methods</a:t>
            </a:r>
            <a:r>
              <a:rPr lang="it-IT" dirty="0"/>
              <a:t>. </a:t>
            </a:r>
          </a:p>
        </p:txBody>
      </p:sp>
    </p:spTree>
    <p:extLst>
      <p:ext uri="{BB962C8B-B14F-4D97-AF65-F5344CB8AC3E}">
        <p14:creationId xmlns:p14="http://schemas.microsoft.com/office/powerpoint/2010/main" val="3893297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63DD7FF7-540C-224E-849F-06AC75F31E47}"/>
              </a:ext>
            </a:extLst>
          </p:cNvPr>
          <p:cNvSpPr>
            <a:spLocks noGrp="1"/>
          </p:cNvSpPr>
          <p:nvPr>
            <p:ph idx="1"/>
          </p:nvPr>
        </p:nvSpPr>
        <p:spPr>
          <a:xfrm>
            <a:off x="436228" y="600578"/>
            <a:ext cx="8370076" cy="5656843"/>
          </a:xfrm>
        </p:spPr>
        <p:txBody>
          <a:bodyPr>
            <a:normAutofit lnSpcReduction="10000"/>
          </a:bodyPr>
          <a:lstStyle/>
          <a:p>
            <a:pPr marL="0" indent="0">
              <a:buNone/>
            </a:pPr>
            <a:r>
              <a:rPr lang="it-IT" i="1" dirty="0" err="1"/>
              <a:t>Descriptive</a:t>
            </a:r>
            <a:r>
              <a:rPr lang="it-IT" i="1" dirty="0"/>
              <a:t> </a:t>
            </a:r>
            <a:r>
              <a:rPr lang="it-IT" i="1" dirty="0" err="1"/>
              <a:t>techniques</a:t>
            </a:r>
            <a:r>
              <a:rPr lang="it-IT" i="1" dirty="0"/>
              <a:t> </a:t>
            </a:r>
            <a:r>
              <a:rPr lang="it-IT" dirty="0" err="1"/>
              <a:t>analyze</a:t>
            </a:r>
            <a:r>
              <a:rPr lang="it-IT" dirty="0"/>
              <a:t> the </a:t>
            </a:r>
            <a:r>
              <a:rPr lang="it-IT" dirty="0" err="1"/>
              <a:t>associations</a:t>
            </a:r>
            <a:r>
              <a:rPr lang="it-IT" dirty="0"/>
              <a:t> </a:t>
            </a:r>
            <a:r>
              <a:rPr lang="it-IT" dirty="0" err="1"/>
              <a:t>across</a:t>
            </a:r>
            <a:r>
              <a:rPr lang="it-IT" dirty="0"/>
              <a:t> an </a:t>
            </a:r>
            <a:r>
              <a:rPr lang="it-IT" dirty="0" err="1"/>
              <a:t>overall</a:t>
            </a:r>
            <a:r>
              <a:rPr lang="it-IT" dirty="0"/>
              <a:t> set of </a:t>
            </a:r>
            <a:r>
              <a:rPr lang="it-IT" dirty="0" err="1"/>
              <a:t>variables</a:t>
            </a:r>
            <a:r>
              <a:rPr lang="it-IT" dirty="0"/>
              <a:t> (</a:t>
            </a:r>
            <a:r>
              <a:rPr lang="it-IT" dirty="0" err="1"/>
              <a:t>dependent</a:t>
            </a:r>
            <a:r>
              <a:rPr lang="it-IT" dirty="0"/>
              <a:t> and </a:t>
            </a:r>
            <a:r>
              <a:rPr lang="it-IT" dirty="0" err="1"/>
              <a:t>independent</a:t>
            </a:r>
            <a:r>
              <a:rPr lang="it-IT" dirty="0"/>
              <a:t> </a:t>
            </a:r>
            <a:r>
              <a:rPr lang="it-IT" dirty="0" err="1"/>
              <a:t>ones</a:t>
            </a:r>
            <a:r>
              <a:rPr lang="it-IT" dirty="0"/>
              <a:t>); cluster-</a:t>
            </a:r>
            <a:r>
              <a:rPr lang="it-IT" dirty="0" err="1"/>
              <a:t>based</a:t>
            </a:r>
            <a:r>
              <a:rPr lang="it-IT" dirty="0"/>
              <a:t> </a:t>
            </a:r>
            <a:r>
              <a:rPr lang="it-IT" dirty="0" err="1"/>
              <a:t>methods</a:t>
            </a:r>
            <a:r>
              <a:rPr lang="it-IT" dirty="0"/>
              <a:t> are </a:t>
            </a:r>
            <a:r>
              <a:rPr lang="it-IT" dirty="0" err="1"/>
              <a:t>classical</a:t>
            </a:r>
            <a:r>
              <a:rPr lang="it-IT" dirty="0"/>
              <a:t> </a:t>
            </a:r>
            <a:r>
              <a:rPr lang="it-IT" dirty="0" err="1"/>
              <a:t>descriptive</a:t>
            </a:r>
            <a:r>
              <a:rPr lang="it-IT" dirty="0"/>
              <a:t> </a:t>
            </a:r>
            <a:r>
              <a:rPr lang="it-IT" dirty="0" err="1"/>
              <a:t>techniques</a:t>
            </a:r>
            <a:r>
              <a:rPr lang="it-IT" dirty="0"/>
              <a:t> of market </a:t>
            </a:r>
            <a:r>
              <a:rPr lang="it-IT" dirty="0" err="1"/>
              <a:t>segmentation</a:t>
            </a:r>
            <a:r>
              <a:rPr lang="it-IT" dirty="0"/>
              <a:t>. </a:t>
            </a:r>
          </a:p>
          <a:p>
            <a:pPr marL="0" indent="0">
              <a:buNone/>
            </a:pPr>
            <a:r>
              <a:rPr lang="it-IT" i="1" dirty="0" err="1"/>
              <a:t>Predictive</a:t>
            </a:r>
            <a:r>
              <a:rPr lang="it-IT" i="1" dirty="0"/>
              <a:t> </a:t>
            </a:r>
            <a:r>
              <a:rPr lang="it-IT" i="1" dirty="0" err="1"/>
              <a:t>techniques</a:t>
            </a:r>
            <a:r>
              <a:rPr lang="it-IT" i="1" dirty="0"/>
              <a:t> </a:t>
            </a:r>
            <a:r>
              <a:rPr lang="it-IT" dirty="0" err="1"/>
              <a:t>analyze</a:t>
            </a:r>
            <a:r>
              <a:rPr lang="it-IT" dirty="0"/>
              <a:t> the </a:t>
            </a:r>
            <a:r>
              <a:rPr lang="it-IT" dirty="0" err="1"/>
              <a:t>relationship</a:t>
            </a:r>
            <a:r>
              <a:rPr lang="it-IT" dirty="0"/>
              <a:t> </a:t>
            </a:r>
            <a:r>
              <a:rPr lang="it-IT" dirty="0" err="1"/>
              <a:t>between</a:t>
            </a:r>
            <a:r>
              <a:rPr lang="it-IT" dirty="0"/>
              <a:t> the set of </a:t>
            </a:r>
            <a:r>
              <a:rPr lang="it-IT" dirty="0" err="1"/>
              <a:t>dependent</a:t>
            </a:r>
            <a:r>
              <a:rPr lang="it-IT" dirty="0"/>
              <a:t> </a:t>
            </a:r>
            <a:r>
              <a:rPr lang="it-IT" dirty="0" err="1"/>
              <a:t>attributes</a:t>
            </a:r>
            <a:r>
              <a:rPr lang="it-IT" dirty="0"/>
              <a:t> and the set of </a:t>
            </a:r>
            <a:r>
              <a:rPr lang="it-IT" dirty="0" err="1"/>
              <a:t>independent</a:t>
            </a:r>
            <a:r>
              <a:rPr lang="it-IT" dirty="0"/>
              <a:t> </a:t>
            </a:r>
            <a:r>
              <a:rPr lang="it-IT" dirty="0" err="1"/>
              <a:t>variables</a:t>
            </a:r>
            <a:r>
              <a:rPr lang="it-IT" dirty="0"/>
              <a:t>. </a:t>
            </a:r>
          </a:p>
          <a:p>
            <a:pPr marL="0" indent="0">
              <a:buNone/>
            </a:pPr>
            <a:r>
              <a:rPr lang="it-IT" i="1" dirty="0"/>
              <a:t>A priori </a:t>
            </a:r>
            <a:r>
              <a:rPr lang="it-IT" i="1" dirty="0" err="1"/>
              <a:t>segmentation</a:t>
            </a:r>
            <a:r>
              <a:rPr lang="it-IT" i="1" dirty="0"/>
              <a:t> </a:t>
            </a:r>
            <a:r>
              <a:rPr lang="it-IT" dirty="0" err="1"/>
              <a:t>is</a:t>
            </a:r>
            <a:r>
              <a:rPr lang="it-IT" dirty="0"/>
              <a:t> </a:t>
            </a:r>
            <a:r>
              <a:rPr lang="it-IT" dirty="0" err="1"/>
              <a:t>characterized</a:t>
            </a:r>
            <a:r>
              <a:rPr lang="it-IT" dirty="0"/>
              <a:t> by the </a:t>
            </a:r>
            <a:r>
              <a:rPr lang="it-IT" dirty="0" err="1"/>
              <a:t>definition</a:t>
            </a:r>
            <a:r>
              <a:rPr lang="it-IT" dirty="0"/>
              <a:t> of the </a:t>
            </a:r>
            <a:r>
              <a:rPr lang="it-IT" dirty="0" err="1"/>
              <a:t>type</a:t>
            </a:r>
            <a:r>
              <a:rPr lang="it-IT" dirty="0"/>
              <a:t> and </a:t>
            </a:r>
            <a:r>
              <a:rPr lang="it-IT" dirty="0" err="1"/>
              <a:t>number</a:t>
            </a:r>
            <a:r>
              <a:rPr lang="it-IT" dirty="0"/>
              <a:t> of </a:t>
            </a:r>
            <a:r>
              <a:rPr lang="it-IT" dirty="0" err="1"/>
              <a:t>segments</a:t>
            </a:r>
            <a:r>
              <a:rPr lang="it-IT" dirty="0"/>
              <a:t> by </a:t>
            </a:r>
            <a:r>
              <a:rPr lang="it-IT" dirty="0" err="1"/>
              <a:t>managers</a:t>
            </a:r>
            <a:r>
              <a:rPr lang="it-IT" dirty="0"/>
              <a:t>, </a:t>
            </a:r>
            <a:r>
              <a:rPr lang="it-IT" dirty="0" err="1"/>
              <a:t>using</a:t>
            </a:r>
            <a:r>
              <a:rPr lang="it-IT" dirty="0"/>
              <a:t> </a:t>
            </a:r>
            <a:r>
              <a:rPr lang="it-IT" dirty="0" err="1"/>
              <a:t>certain</a:t>
            </a:r>
            <a:r>
              <a:rPr lang="it-IT" dirty="0"/>
              <a:t> </a:t>
            </a:r>
            <a:r>
              <a:rPr lang="it-IT" dirty="0" err="1"/>
              <a:t>heuristics</a:t>
            </a:r>
            <a:r>
              <a:rPr lang="it-IT" dirty="0"/>
              <a:t> or business </a:t>
            </a:r>
            <a:r>
              <a:rPr lang="it-IT" dirty="0" err="1"/>
              <a:t>experience</a:t>
            </a:r>
            <a:r>
              <a:rPr lang="it-IT" dirty="0"/>
              <a:t>; on the </a:t>
            </a:r>
            <a:r>
              <a:rPr lang="it-IT" dirty="0" err="1"/>
              <a:t>contrary</a:t>
            </a:r>
            <a:r>
              <a:rPr lang="it-IT" dirty="0"/>
              <a:t>, </a:t>
            </a:r>
            <a:r>
              <a:rPr lang="it-IT" i="1" dirty="0"/>
              <a:t>post hoc </a:t>
            </a:r>
            <a:r>
              <a:rPr lang="it-IT" i="1" dirty="0" err="1"/>
              <a:t>segmentation</a:t>
            </a:r>
            <a:r>
              <a:rPr lang="it-IT" i="1" dirty="0"/>
              <a:t> </a:t>
            </a:r>
            <a:r>
              <a:rPr lang="it-IT" dirty="0" err="1"/>
              <a:t>uses</a:t>
            </a:r>
            <a:r>
              <a:rPr lang="it-IT" dirty="0"/>
              <a:t> </a:t>
            </a:r>
            <a:r>
              <a:rPr lang="it-IT" dirty="0" err="1"/>
              <a:t>statistical</a:t>
            </a:r>
            <a:r>
              <a:rPr lang="it-IT" dirty="0"/>
              <a:t> </a:t>
            </a:r>
            <a:r>
              <a:rPr lang="it-IT" dirty="0" err="1"/>
              <a:t>techniques</a:t>
            </a:r>
            <a:r>
              <a:rPr lang="it-IT" dirty="0"/>
              <a:t> to </a:t>
            </a:r>
            <a:r>
              <a:rPr lang="it-IT" dirty="0" err="1"/>
              <a:t>identify</a:t>
            </a:r>
            <a:r>
              <a:rPr lang="it-IT" dirty="0"/>
              <a:t> clusters of </a:t>
            </a:r>
            <a:r>
              <a:rPr lang="it-IT" dirty="0" err="1"/>
              <a:t>similar</a:t>
            </a:r>
            <a:r>
              <a:rPr lang="it-IT" dirty="0"/>
              <a:t> </a:t>
            </a:r>
            <a:r>
              <a:rPr lang="it-IT" dirty="0" err="1"/>
              <a:t>customers</a:t>
            </a:r>
            <a:r>
              <a:rPr lang="it-IT" dirty="0"/>
              <a:t> </a:t>
            </a:r>
            <a:r>
              <a:rPr lang="it-IT" dirty="0" err="1"/>
              <a:t>that</a:t>
            </a:r>
            <a:r>
              <a:rPr lang="it-IT" dirty="0"/>
              <a:t> </a:t>
            </a:r>
            <a:r>
              <a:rPr lang="it-IT" dirty="0" err="1"/>
              <a:t>have</a:t>
            </a:r>
            <a:r>
              <a:rPr lang="it-IT" dirty="0"/>
              <a:t> </a:t>
            </a:r>
            <a:r>
              <a:rPr lang="it-IT" dirty="0" err="1"/>
              <a:t>similar</a:t>
            </a:r>
            <a:r>
              <a:rPr lang="it-IT" dirty="0"/>
              <a:t> </a:t>
            </a:r>
            <a:r>
              <a:rPr lang="it-IT" dirty="0" err="1"/>
              <a:t>values</a:t>
            </a:r>
            <a:r>
              <a:rPr lang="it-IT" dirty="0"/>
              <a:t> on a </a:t>
            </a:r>
            <a:r>
              <a:rPr lang="it-IT" dirty="0" err="1"/>
              <a:t>number</a:t>
            </a:r>
            <a:r>
              <a:rPr lang="it-IT" dirty="0"/>
              <a:t> of </a:t>
            </a:r>
            <a:r>
              <a:rPr lang="it-IT" dirty="0" err="1"/>
              <a:t>segmentation</a:t>
            </a:r>
            <a:r>
              <a:rPr lang="it-IT" dirty="0"/>
              <a:t> </a:t>
            </a:r>
            <a:r>
              <a:rPr lang="it-IT" dirty="0" err="1"/>
              <a:t>variables</a:t>
            </a:r>
            <a:r>
              <a:rPr lang="it-IT" dirty="0"/>
              <a:t>. </a:t>
            </a:r>
          </a:p>
        </p:txBody>
      </p:sp>
    </p:spTree>
    <p:extLst>
      <p:ext uri="{BB962C8B-B14F-4D97-AF65-F5344CB8AC3E}">
        <p14:creationId xmlns:p14="http://schemas.microsoft.com/office/powerpoint/2010/main" val="21199535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2240732A-A7E7-9C44-9AFD-BC09C73ED23A}"/>
              </a:ext>
            </a:extLst>
          </p:cNvPr>
          <p:cNvSpPr>
            <a:spLocks noGrp="1"/>
          </p:cNvSpPr>
          <p:nvPr>
            <p:ph idx="1"/>
          </p:nvPr>
        </p:nvSpPr>
        <p:spPr>
          <a:xfrm>
            <a:off x="505987" y="454025"/>
            <a:ext cx="8411510" cy="6158648"/>
          </a:xfrm>
        </p:spPr>
        <p:txBody>
          <a:bodyPr>
            <a:normAutofit fontScale="47500" lnSpcReduction="20000"/>
          </a:bodyPr>
          <a:lstStyle/>
          <a:p>
            <a:pPr marL="0" indent="0">
              <a:buNone/>
            </a:pPr>
            <a:r>
              <a:rPr lang="it-IT" sz="3800" dirty="0" err="1"/>
              <a:t>Issues</a:t>
            </a:r>
            <a:r>
              <a:rPr lang="it-IT" sz="3800" dirty="0"/>
              <a:t>: </a:t>
            </a:r>
          </a:p>
          <a:p>
            <a:r>
              <a:rPr lang="it-IT" sz="3800" dirty="0">
                <a:solidFill>
                  <a:srgbClr val="FF0000"/>
                </a:solidFill>
              </a:rPr>
              <a:t>How to </a:t>
            </a:r>
            <a:r>
              <a:rPr lang="it-IT" sz="3800" dirty="0" err="1">
                <a:solidFill>
                  <a:srgbClr val="FF0000"/>
                </a:solidFill>
              </a:rPr>
              <a:t>select</a:t>
            </a:r>
            <a:r>
              <a:rPr lang="it-IT" sz="3800" dirty="0">
                <a:solidFill>
                  <a:srgbClr val="FF0000"/>
                </a:solidFill>
              </a:rPr>
              <a:t> </a:t>
            </a:r>
            <a:r>
              <a:rPr lang="it-IT" sz="3800" dirty="0" err="1">
                <a:solidFill>
                  <a:srgbClr val="FF0000"/>
                </a:solidFill>
              </a:rPr>
              <a:t>relevant</a:t>
            </a:r>
            <a:r>
              <a:rPr lang="it-IT" sz="3800" dirty="0">
                <a:solidFill>
                  <a:srgbClr val="FF0000"/>
                </a:solidFill>
              </a:rPr>
              <a:t> </a:t>
            </a:r>
            <a:r>
              <a:rPr lang="it-IT" sz="3800" dirty="0" err="1">
                <a:solidFill>
                  <a:srgbClr val="FF0000"/>
                </a:solidFill>
              </a:rPr>
              <a:t>attributes</a:t>
            </a:r>
            <a:r>
              <a:rPr lang="it-IT" sz="3800" dirty="0">
                <a:solidFill>
                  <a:srgbClr val="FF0000"/>
                </a:solidFill>
              </a:rPr>
              <a:t> for </a:t>
            </a:r>
            <a:r>
              <a:rPr lang="it-IT" sz="3800" dirty="0" err="1">
                <a:solidFill>
                  <a:srgbClr val="FF0000"/>
                </a:solidFill>
              </a:rPr>
              <a:t>identifying</a:t>
            </a:r>
            <a:r>
              <a:rPr lang="it-IT" sz="3800" dirty="0">
                <a:solidFill>
                  <a:srgbClr val="FF0000"/>
                </a:solidFill>
              </a:rPr>
              <a:t> </a:t>
            </a:r>
            <a:r>
              <a:rPr lang="it-IT" sz="3800" dirty="0" err="1">
                <a:solidFill>
                  <a:srgbClr val="FF0000"/>
                </a:solidFill>
              </a:rPr>
              <a:t>potential</a:t>
            </a:r>
            <a:r>
              <a:rPr lang="it-IT" sz="3800" dirty="0">
                <a:solidFill>
                  <a:srgbClr val="FF0000"/>
                </a:solidFill>
              </a:rPr>
              <a:t> buyers, from a wide </a:t>
            </a:r>
            <a:r>
              <a:rPr lang="it-IT" sz="3800" dirty="0" err="1">
                <a:solidFill>
                  <a:srgbClr val="FF0000"/>
                </a:solidFill>
              </a:rPr>
              <a:t>group</a:t>
            </a:r>
            <a:r>
              <a:rPr lang="it-IT" sz="3800" dirty="0">
                <a:solidFill>
                  <a:srgbClr val="FF0000"/>
                </a:solidFill>
              </a:rPr>
              <a:t> of </a:t>
            </a:r>
            <a:r>
              <a:rPr lang="it-IT" sz="3800" dirty="0" err="1">
                <a:solidFill>
                  <a:srgbClr val="FF0000"/>
                </a:solidFill>
              </a:rPr>
              <a:t>potential</a:t>
            </a:r>
            <a:r>
              <a:rPr lang="it-IT" sz="3800" dirty="0">
                <a:solidFill>
                  <a:srgbClr val="FF0000"/>
                </a:solidFill>
              </a:rPr>
              <a:t> </a:t>
            </a:r>
            <a:r>
              <a:rPr lang="it-IT" sz="3800" dirty="0" err="1">
                <a:solidFill>
                  <a:srgbClr val="FF0000"/>
                </a:solidFill>
              </a:rPr>
              <a:t>independent</a:t>
            </a:r>
            <a:r>
              <a:rPr lang="it-IT" sz="3800" dirty="0">
                <a:solidFill>
                  <a:srgbClr val="FF0000"/>
                </a:solidFill>
              </a:rPr>
              <a:t> </a:t>
            </a:r>
            <a:r>
              <a:rPr lang="it-IT" sz="3800" dirty="0" err="1">
                <a:solidFill>
                  <a:srgbClr val="FF0000"/>
                </a:solidFill>
              </a:rPr>
              <a:t>variables</a:t>
            </a:r>
            <a:r>
              <a:rPr lang="it-IT" sz="3800" dirty="0">
                <a:solidFill>
                  <a:srgbClr val="FF0000"/>
                </a:solidFill>
              </a:rPr>
              <a:t>. </a:t>
            </a:r>
          </a:p>
          <a:p>
            <a:r>
              <a:rPr lang="it-IT" sz="3800" dirty="0">
                <a:solidFill>
                  <a:srgbClr val="FF0000"/>
                </a:solidFill>
              </a:rPr>
              <a:t>How to </a:t>
            </a:r>
            <a:r>
              <a:rPr lang="it-IT" sz="3800" dirty="0" err="1">
                <a:solidFill>
                  <a:srgbClr val="FF0000"/>
                </a:solidFill>
              </a:rPr>
              <a:t>understand</a:t>
            </a:r>
            <a:r>
              <a:rPr lang="it-IT" sz="3800" dirty="0">
                <a:solidFill>
                  <a:srgbClr val="FF0000"/>
                </a:solidFill>
              </a:rPr>
              <a:t> the </a:t>
            </a:r>
            <a:r>
              <a:rPr lang="it-IT" sz="3800" dirty="0" err="1">
                <a:solidFill>
                  <a:srgbClr val="FF0000"/>
                </a:solidFill>
              </a:rPr>
              <a:t>logic</a:t>
            </a:r>
            <a:r>
              <a:rPr lang="it-IT" sz="3800" dirty="0">
                <a:solidFill>
                  <a:srgbClr val="FF0000"/>
                </a:solidFill>
              </a:rPr>
              <a:t> of the </a:t>
            </a:r>
            <a:r>
              <a:rPr lang="it-IT" sz="3800" dirty="0" err="1">
                <a:solidFill>
                  <a:srgbClr val="FF0000"/>
                </a:solidFill>
              </a:rPr>
              <a:t>model’s</a:t>
            </a:r>
            <a:r>
              <a:rPr lang="it-IT" sz="3800" dirty="0">
                <a:solidFill>
                  <a:srgbClr val="FF0000"/>
                </a:solidFill>
              </a:rPr>
              <a:t> </a:t>
            </a:r>
            <a:r>
              <a:rPr lang="it-IT" sz="3800" dirty="0" err="1">
                <a:solidFill>
                  <a:srgbClr val="FF0000"/>
                </a:solidFill>
              </a:rPr>
              <a:t>predictions</a:t>
            </a:r>
            <a:r>
              <a:rPr lang="it-IT" sz="3800" dirty="0">
                <a:solidFill>
                  <a:srgbClr val="FF0000"/>
                </a:solidFill>
              </a:rPr>
              <a:t>, </a:t>
            </a:r>
            <a:r>
              <a:rPr lang="it-IT" sz="3800" dirty="0" err="1">
                <a:solidFill>
                  <a:srgbClr val="FF0000"/>
                </a:solidFill>
              </a:rPr>
              <a:t>if</a:t>
            </a:r>
            <a:r>
              <a:rPr lang="it-IT" sz="3800" dirty="0">
                <a:solidFill>
                  <a:srgbClr val="FF0000"/>
                </a:solidFill>
              </a:rPr>
              <a:t> </a:t>
            </a:r>
            <a:r>
              <a:rPr lang="it-IT" sz="3800" dirty="0" err="1">
                <a:solidFill>
                  <a:srgbClr val="FF0000"/>
                </a:solidFill>
              </a:rPr>
              <a:t>they</a:t>
            </a:r>
            <a:r>
              <a:rPr lang="it-IT" sz="3800" dirty="0">
                <a:solidFill>
                  <a:srgbClr val="FF0000"/>
                </a:solidFill>
              </a:rPr>
              <a:t> include </a:t>
            </a:r>
            <a:r>
              <a:rPr lang="it-IT" sz="3800" dirty="0" err="1">
                <a:solidFill>
                  <a:srgbClr val="FF0000"/>
                </a:solidFill>
              </a:rPr>
              <a:t>too</a:t>
            </a:r>
            <a:r>
              <a:rPr lang="it-IT" sz="3800" dirty="0">
                <a:solidFill>
                  <a:srgbClr val="FF0000"/>
                </a:solidFill>
              </a:rPr>
              <a:t> </a:t>
            </a:r>
            <a:r>
              <a:rPr lang="it-IT" sz="3800" dirty="0" err="1">
                <a:solidFill>
                  <a:srgbClr val="FF0000"/>
                </a:solidFill>
              </a:rPr>
              <a:t>many</a:t>
            </a:r>
            <a:r>
              <a:rPr lang="it-IT" sz="3800" dirty="0">
                <a:solidFill>
                  <a:srgbClr val="FF0000"/>
                </a:solidFill>
              </a:rPr>
              <a:t> </a:t>
            </a:r>
            <a:r>
              <a:rPr lang="it-IT" sz="3800" dirty="0" err="1">
                <a:solidFill>
                  <a:srgbClr val="FF0000"/>
                </a:solidFill>
              </a:rPr>
              <a:t>explicative</a:t>
            </a:r>
            <a:r>
              <a:rPr lang="it-IT" sz="3800" dirty="0">
                <a:solidFill>
                  <a:srgbClr val="FF0000"/>
                </a:solidFill>
              </a:rPr>
              <a:t> </a:t>
            </a:r>
            <a:r>
              <a:rPr lang="it-IT" sz="3800" dirty="0" err="1">
                <a:solidFill>
                  <a:srgbClr val="FF0000"/>
                </a:solidFill>
              </a:rPr>
              <a:t>attributes</a:t>
            </a:r>
            <a:r>
              <a:rPr lang="it-IT" sz="3800" dirty="0">
                <a:solidFill>
                  <a:srgbClr val="FF0000"/>
                </a:solidFill>
              </a:rPr>
              <a:t>. </a:t>
            </a:r>
          </a:p>
          <a:p>
            <a:r>
              <a:rPr lang="it-IT" sz="3800" dirty="0">
                <a:solidFill>
                  <a:srgbClr val="FF0000"/>
                </a:solidFill>
              </a:rPr>
              <a:t>How to </a:t>
            </a:r>
            <a:r>
              <a:rPr lang="it-IT" sz="3800" dirty="0" err="1">
                <a:solidFill>
                  <a:srgbClr val="FF0000"/>
                </a:solidFill>
              </a:rPr>
              <a:t>verify</a:t>
            </a:r>
            <a:r>
              <a:rPr lang="it-IT" sz="3800" dirty="0">
                <a:solidFill>
                  <a:srgbClr val="FF0000"/>
                </a:solidFill>
              </a:rPr>
              <a:t> </a:t>
            </a:r>
            <a:r>
              <a:rPr lang="it-IT" sz="3800" dirty="0" err="1">
                <a:solidFill>
                  <a:srgbClr val="FF0000"/>
                </a:solidFill>
              </a:rPr>
              <a:t>initial</a:t>
            </a:r>
            <a:r>
              <a:rPr lang="it-IT" sz="3800" dirty="0">
                <a:solidFill>
                  <a:srgbClr val="FF0000"/>
                </a:solidFill>
              </a:rPr>
              <a:t> </a:t>
            </a:r>
            <a:r>
              <a:rPr lang="it-IT" sz="3800" dirty="0" err="1">
                <a:solidFill>
                  <a:srgbClr val="FF0000"/>
                </a:solidFill>
              </a:rPr>
              <a:t>hypotheses</a:t>
            </a:r>
            <a:r>
              <a:rPr lang="it-IT" sz="3800" dirty="0">
                <a:solidFill>
                  <a:srgbClr val="FF0000"/>
                </a:solidFill>
              </a:rPr>
              <a:t> of </a:t>
            </a:r>
            <a:r>
              <a:rPr lang="it-IT" sz="3800" dirty="0" err="1">
                <a:solidFill>
                  <a:srgbClr val="FF0000"/>
                </a:solidFill>
              </a:rPr>
              <a:t>statistical</a:t>
            </a:r>
            <a:r>
              <a:rPr lang="it-IT" sz="3800" dirty="0">
                <a:solidFill>
                  <a:srgbClr val="FF0000"/>
                </a:solidFill>
              </a:rPr>
              <a:t> </a:t>
            </a:r>
            <a:r>
              <a:rPr lang="it-IT" sz="3800" dirty="0" err="1">
                <a:solidFill>
                  <a:srgbClr val="FF0000"/>
                </a:solidFill>
              </a:rPr>
              <a:t>models</a:t>
            </a:r>
            <a:r>
              <a:rPr lang="it-IT" sz="3800" dirty="0">
                <a:solidFill>
                  <a:srgbClr val="FF0000"/>
                </a:solidFill>
              </a:rPr>
              <a:t> in the </a:t>
            </a:r>
            <a:r>
              <a:rPr lang="it-IT" sz="3800" dirty="0" err="1">
                <a:solidFill>
                  <a:srgbClr val="FF0000"/>
                </a:solidFill>
              </a:rPr>
              <a:t>existence</a:t>
            </a:r>
            <a:r>
              <a:rPr lang="it-IT" sz="3800" dirty="0">
                <a:solidFill>
                  <a:srgbClr val="FF0000"/>
                </a:solidFill>
              </a:rPr>
              <a:t> of </a:t>
            </a:r>
            <a:r>
              <a:rPr lang="it-IT" sz="3800" dirty="0" err="1">
                <a:solidFill>
                  <a:srgbClr val="FF0000"/>
                </a:solidFill>
              </a:rPr>
              <a:t>correlated</a:t>
            </a:r>
            <a:r>
              <a:rPr lang="it-IT" sz="3800" dirty="0">
                <a:solidFill>
                  <a:srgbClr val="FF0000"/>
                </a:solidFill>
              </a:rPr>
              <a:t> </a:t>
            </a:r>
            <a:r>
              <a:rPr lang="it-IT" sz="3800" dirty="0" err="1">
                <a:solidFill>
                  <a:srgbClr val="FF0000"/>
                </a:solidFill>
              </a:rPr>
              <a:t>attributes</a:t>
            </a:r>
            <a:r>
              <a:rPr lang="it-IT" sz="3800" dirty="0">
                <a:solidFill>
                  <a:srgbClr val="FF0000"/>
                </a:solidFill>
              </a:rPr>
              <a:t> (</a:t>
            </a:r>
            <a:r>
              <a:rPr lang="it-IT" sz="3800" dirty="0" err="1">
                <a:solidFill>
                  <a:srgbClr val="FF0000"/>
                </a:solidFill>
              </a:rPr>
              <a:t>independence</a:t>
            </a:r>
            <a:r>
              <a:rPr lang="it-IT" sz="3800" dirty="0">
                <a:solidFill>
                  <a:srgbClr val="FF0000"/>
                </a:solidFill>
              </a:rPr>
              <a:t>, </a:t>
            </a:r>
            <a:r>
              <a:rPr lang="it-IT" sz="3800" dirty="0" err="1">
                <a:solidFill>
                  <a:srgbClr val="FF0000"/>
                </a:solidFill>
              </a:rPr>
              <a:t>homoscedasticity</a:t>
            </a:r>
            <a:r>
              <a:rPr lang="it-IT" sz="3800" dirty="0">
                <a:solidFill>
                  <a:srgbClr val="FF0000"/>
                </a:solidFill>
              </a:rPr>
              <a:t>, </a:t>
            </a:r>
            <a:r>
              <a:rPr lang="it-IT" sz="3800" dirty="0" err="1">
                <a:solidFill>
                  <a:srgbClr val="FF0000"/>
                </a:solidFill>
              </a:rPr>
              <a:t>normality</a:t>
            </a:r>
            <a:r>
              <a:rPr lang="it-IT" sz="3800" dirty="0">
                <a:solidFill>
                  <a:srgbClr val="FF0000"/>
                </a:solidFill>
              </a:rPr>
              <a:t>).</a:t>
            </a:r>
          </a:p>
          <a:p>
            <a:pPr marL="0" indent="0">
              <a:buNone/>
            </a:pPr>
            <a:endParaRPr lang="it-IT" sz="3800" b="1" dirty="0"/>
          </a:p>
          <a:p>
            <a:pPr marL="0" indent="0">
              <a:buNone/>
            </a:pPr>
            <a:r>
              <a:rPr lang="it-IT" sz="3800" b="1" dirty="0"/>
              <a:t>PCA</a:t>
            </a:r>
            <a:r>
              <a:rPr lang="it-IT" sz="3800" dirty="0"/>
              <a:t> </a:t>
            </a:r>
            <a:r>
              <a:rPr lang="it-IT" sz="3800" dirty="0" err="1"/>
              <a:t>has</a:t>
            </a:r>
            <a:r>
              <a:rPr lang="it-IT" sz="3800" dirty="0"/>
              <a:t> </a:t>
            </a:r>
            <a:r>
              <a:rPr lang="it-IT" sz="3800" dirty="0" err="1"/>
              <a:t>been</a:t>
            </a:r>
            <a:r>
              <a:rPr lang="it-IT" sz="3800" dirty="0"/>
              <a:t> </a:t>
            </a:r>
            <a:r>
              <a:rPr lang="it-IT" sz="3800" dirty="0" err="1"/>
              <a:t>widely</a:t>
            </a:r>
            <a:r>
              <a:rPr lang="it-IT" sz="3800" dirty="0"/>
              <a:t> </a:t>
            </a:r>
            <a:r>
              <a:rPr lang="it-IT" sz="3800" dirty="0" err="1"/>
              <a:t>used</a:t>
            </a:r>
            <a:r>
              <a:rPr lang="it-IT" sz="3800" dirty="0"/>
              <a:t> to reduce data </a:t>
            </a:r>
            <a:r>
              <a:rPr lang="it-IT" sz="3800" dirty="0" err="1"/>
              <a:t>dimension</a:t>
            </a:r>
            <a:r>
              <a:rPr lang="it-IT" sz="3800" dirty="0"/>
              <a:t> in </a:t>
            </a:r>
            <a:r>
              <a:rPr lang="it-IT" sz="3800" dirty="0" err="1"/>
              <a:t>order</a:t>
            </a:r>
            <a:r>
              <a:rPr lang="it-IT" sz="3800" dirty="0"/>
              <a:t> to </a:t>
            </a:r>
            <a:r>
              <a:rPr lang="it-IT" sz="3800" dirty="0" err="1"/>
              <a:t>prepare</a:t>
            </a:r>
            <a:r>
              <a:rPr lang="it-IT" sz="3800" dirty="0"/>
              <a:t> new </a:t>
            </a:r>
            <a:r>
              <a:rPr lang="it-IT" sz="3800" dirty="0" err="1"/>
              <a:t>variables</a:t>
            </a:r>
            <a:r>
              <a:rPr lang="it-IT" sz="3800" dirty="0"/>
              <a:t> </a:t>
            </a:r>
            <a:r>
              <a:rPr lang="it-IT" sz="3800" dirty="0" err="1"/>
              <a:t>that</a:t>
            </a:r>
            <a:r>
              <a:rPr lang="it-IT" sz="3800" dirty="0"/>
              <a:t> are </a:t>
            </a:r>
            <a:r>
              <a:rPr lang="it-IT" sz="3800" dirty="0" err="1"/>
              <a:t>then</a:t>
            </a:r>
            <a:r>
              <a:rPr lang="it-IT" sz="3800" dirty="0"/>
              <a:t> </a:t>
            </a:r>
            <a:r>
              <a:rPr lang="it-IT" sz="3800" dirty="0" err="1"/>
              <a:t>used</a:t>
            </a:r>
            <a:r>
              <a:rPr lang="it-IT" sz="3800" dirty="0"/>
              <a:t> </a:t>
            </a:r>
            <a:r>
              <a:rPr lang="it-IT" sz="3800" dirty="0" err="1"/>
              <a:t>as</a:t>
            </a:r>
            <a:r>
              <a:rPr lang="it-IT" sz="3800" dirty="0"/>
              <a:t> </a:t>
            </a:r>
            <a:r>
              <a:rPr lang="it-IT" sz="3800" dirty="0" err="1"/>
              <a:t>predictors</a:t>
            </a:r>
            <a:r>
              <a:rPr lang="it-IT" sz="3800" dirty="0"/>
              <a:t> in a </a:t>
            </a:r>
            <a:r>
              <a:rPr lang="it-IT" sz="3800" dirty="0" err="1"/>
              <a:t>logistic</a:t>
            </a:r>
            <a:r>
              <a:rPr lang="it-IT" sz="3800" dirty="0"/>
              <a:t> </a:t>
            </a:r>
            <a:r>
              <a:rPr lang="it-IT" sz="3800" dirty="0" err="1"/>
              <a:t>regression</a:t>
            </a:r>
            <a:r>
              <a:rPr lang="it-IT" sz="3800" dirty="0"/>
              <a:t>. </a:t>
            </a:r>
          </a:p>
          <a:p>
            <a:pPr marL="0" indent="0">
              <a:buNone/>
            </a:pPr>
            <a:r>
              <a:rPr lang="it-IT" sz="3800" dirty="0"/>
              <a:t>PCA </a:t>
            </a:r>
            <a:r>
              <a:rPr lang="it-IT" sz="3800" dirty="0" err="1"/>
              <a:t>has</a:t>
            </a:r>
            <a:r>
              <a:rPr lang="it-IT" sz="3800" dirty="0"/>
              <a:t> </a:t>
            </a:r>
            <a:r>
              <a:rPr lang="it-IT" sz="3800" dirty="0" err="1"/>
              <a:t>several</a:t>
            </a:r>
            <a:r>
              <a:rPr lang="it-IT" sz="3800" dirty="0"/>
              <a:t> </a:t>
            </a:r>
            <a:r>
              <a:rPr lang="it-IT" sz="3800" dirty="0" err="1"/>
              <a:t>drawbacks</a:t>
            </a:r>
            <a:r>
              <a:rPr lang="it-IT" sz="3800" dirty="0"/>
              <a:t> in </a:t>
            </a:r>
            <a:r>
              <a:rPr lang="it-IT" sz="3800" dirty="0" err="1"/>
              <a:t>terms</a:t>
            </a:r>
            <a:r>
              <a:rPr lang="it-IT" sz="3800" dirty="0"/>
              <a:t> of </a:t>
            </a:r>
            <a:r>
              <a:rPr lang="it-IT" sz="3800" dirty="0" err="1"/>
              <a:t>predictive</a:t>
            </a:r>
            <a:r>
              <a:rPr lang="it-IT" sz="3800" dirty="0"/>
              <a:t> </a:t>
            </a:r>
            <a:r>
              <a:rPr lang="it-IT" sz="3800" dirty="0" err="1"/>
              <a:t>modeling</a:t>
            </a:r>
            <a:r>
              <a:rPr lang="it-IT" sz="3800" dirty="0"/>
              <a:t>, </a:t>
            </a:r>
            <a:r>
              <a:rPr lang="it-IT" sz="3800" dirty="0" err="1"/>
              <a:t>interpretation</a:t>
            </a:r>
            <a:r>
              <a:rPr lang="it-IT" sz="3800" dirty="0"/>
              <a:t> of </a:t>
            </a:r>
            <a:r>
              <a:rPr lang="it-IT" sz="3800" dirty="0" err="1"/>
              <a:t>results</a:t>
            </a:r>
            <a:r>
              <a:rPr lang="it-IT" sz="3800" dirty="0"/>
              <a:t> and </a:t>
            </a:r>
            <a:r>
              <a:rPr lang="it-IT" sz="3800" dirty="0" err="1"/>
              <a:t>cost</a:t>
            </a:r>
            <a:r>
              <a:rPr lang="it-IT" sz="3800" dirty="0"/>
              <a:t>: </a:t>
            </a:r>
          </a:p>
          <a:p>
            <a:pPr marL="0" indent="0">
              <a:buNone/>
            </a:pPr>
            <a:r>
              <a:rPr lang="it-IT" sz="3800" dirty="0"/>
              <a:t>(a) PCA </a:t>
            </a:r>
            <a:r>
              <a:rPr lang="it-IT" sz="3800" dirty="0" err="1"/>
              <a:t>does</a:t>
            </a:r>
            <a:r>
              <a:rPr lang="it-IT" sz="3800" dirty="0"/>
              <a:t> </a:t>
            </a:r>
            <a:r>
              <a:rPr lang="it-IT" sz="3800" dirty="0" err="1"/>
              <a:t>not</a:t>
            </a:r>
            <a:r>
              <a:rPr lang="it-IT" sz="3800" dirty="0"/>
              <a:t> </a:t>
            </a:r>
            <a:r>
              <a:rPr lang="it-IT" sz="3800" dirty="0" err="1"/>
              <a:t>consider</a:t>
            </a:r>
            <a:r>
              <a:rPr lang="it-IT" sz="3800" dirty="0"/>
              <a:t> the </a:t>
            </a:r>
            <a:r>
              <a:rPr lang="it-IT" sz="3800" dirty="0" err="1"/>
              <a:t>relationship</a:t>
            </a:r>
            <a:r>
              <a:rPr lang="it-IT" sz="3800" dirty="0"/>
              <a:t> </a:t>
            </a:r>
            <a:r>
              <a:rPr lang="it-IT" sz="3800" dirty="0" err="1"/>
              <a:t>between</a:t>
            </a:r>
            <a:r>
              <a:rPr lang="it-IT" sz="3800" dirty="0"/>
              <a:t> the </a:t>
            </a:r>
            <a:r>
              <a:rPr lang="it-IT" sz="3800" dirty="0" err="1"/>
              <a:t>independent</a:t>
            </a:r>
            <a:r>
              <a:rPr lang="it-IT" sz="3800" dirty="0"/>
              <a:t> and </a:t>
            </a:r>
            <a:r>
              <a:rPr lang="it-IT" sz="3800" dirty="0" err="1"/>
              <a:t>dependent</a:t>
            </a:r>
            <a:r>
              <a:rPr lang="it-IT" sz="3800" dirty="0"/>
              <a:t> </a:t>
            </a:r>
            <a:r>
              <a:rPr lang="it-IT" sz="3800" dirty="0" err="1"/>
              <a:t>variables</a:t>
            </a:r>
            <a:r>
              <a:rPr lang="it-IT" sz="3800" dirty="0"/>
              <a:t> in the </a:t>
            </a:r>
            <a:r>
              <a:rPr lang="it-IT" sz="3800" dirty="0" err="1"/>
              <a:t>process</a:t>
            </a:r>
            <a:r>
              <a:rPr lang="it-IT" sz="3800" dirty="0"/>
              <a:t> of data </a:t>
            </a:r>
            <a:r>
              <a:rPr lang="it-IT" sz="3800" dirty="0" err="1"/>
              <a:t>reduction</a:t>
            </a:r>
            <a:r>
              <a:rPr lang="it-IT" sz="3800" dirty="0"/>
              <a:t>, </a:t>
            </a:r>
            <a:r>
              <a:rPr lang="it-IT" sz="3800" dirty="0" err="1"/>
              <a:t>thus</a:t>
            </a:r>
            <a:r>
              <a:rPr lang="it-IT" sz="3800" dirty="0"/>
              <a:t> </a:t>
            </a:r>
            <a:r>
              <a:rPr lang="it-IT" sz="3800" dirty="0" err="1"/>
              <a:t>irrelevant</a:t>
            </a:r>
            <a:r>
              <a:rPr lang="it-IT" sz="3800" dirty="0"/>
              <a:t> </a:t>
            </a:r>
            <a:r>
              <a:rPr lang="it-IT" sz="3800" dirty="0" err="1"/>
              <a:t>variables</a:t>
            </a:r>
            <a:r>
              <a:rPr lang="it-IT" sz="3800" dirty="0"/>
              <a:t> </a:t>
            </a:r>
            <a:r>
              <a:rPr lang="it-IT" sz="3800" dirty="0" err="1"/>
              <a:t>could</a:t>
            </a:r>
            <a:r>
              <a:rPr lang="it-IT" sz="3800" dirty="0"/>
              <a:t> be </a:t>
            </a:r>
            <a:r>
              <a:rPr lang="it-IT" sz="3800" dirty="0" err="1"/>
              <a:t>included</a:t>
            </a:r>
            <a:r>
              <a:rPr lang="it-IT" sz="3800" dirty="0"/>
              <a:t> in the model; </a:t>
            </a:r>
          </a:p>
          <a:p>
            <a:pPr marL="0" indent="0">
              <a:buNone/>
            </a:pPr>
            <a:r>
              <a:rPr lang="it-IT" sz="3800" dirty="0"/>
              <a:t>(b) PCA </a:t>
            </a:r>
            <a:r>
              <a:rPr lang="it-IT" sz="3800" dirty="0" err="1"/>
              <a:t>obtains</a:t>
            </a:r>
            <a:r>
              <a:rPr lang="it-IT" sz="3800" dirty="0"/>
              <a:t> </a:t>
            </a:r>
            <a:r>
              <a:rPr lang="it-IT" sz="3800" dirty="0" err="1"/>
              <a:t>components</a:t>
            </a:r>
            <a:r>
              <a:rPr lang="it-IT" sz="3800" dirty="0"/>
              <a:t>, </a:t>
            </a:r>
            <a:r>
              <a:rPr lang="it-IT" sz="3800" dirty="0" err="1"/>
              <a:t>which</a:t>
            </a:r>
            <a:r>
              <a:rPr lang="it-IT" sz="3800" dirty="0"/>
              <a:t> are </a:t>
            </a:r>
            <a:r>
              <a:rPr lang="it-IT" sz="3800" dirty="0" err="1"/>
              <a:t>difficult</a:t>
            </a:r>
            <a:r>
              <a:rPr lang="it-IT" sz="3800" dirty="0"/>
              <a:t> to </a:t>
            </a:r>
            <a:r>
              <a:rPr lang="it-IT" sz="3800" dirty="0" err="1"/>
              <a:t>interpret</a:t>
            </a:r>
            <a:r>
              <a:rPr lang="it-IT" sz="3800" dirty="0"/>
              <a:t>, in </a:t>
            </a:r>
            <a:r>
              <a:rPr lang="it-IT" sz="3800" dirty="0" err="1"/>
              <a:t>particular</a:t>
            </a:r>
            <a:r>
              <a:rPr lang="it-IT" sz="3800" dirty="0"/>
              <a:t> </a:t>
            </a:r>
            <a:r>
              <a:rPr lang="it-IT" sz="3800" dirty="0" err="1"/>
              <a:t>if</a:t>
            </a:r>
            <a:r>
              <a:rPr lang="it-IT" sz="3800" dirty="0"/>
              <a:t> a high </a:t>
            </a:r>
            <a:r>
              <a:rPr lang="it-IT" sz="3800" dirty="0" err="1"/>
              <a:t>number</a:t>
            </a:r>
            <a:r>
              <a:rPr lang="it-IT" sz="3800" dirty="0"/>
              <a:t> of </a:t>
            </a:r>
            <a:r>
              <a:rPr lang="it-IT" sz="3800" dirty="0" err="1"/>
              <a:t>variables</a:t>
            </a:r>
            <a:r>
              <a:rPr lang="it-IT" sz="3800" dirty="0"/>
              <a:t> </a:t>
            </a:r>
            <a:r>
              <a:rPr lang="it-IT" sz="3800" dirty="0" err="1"/>
              <a:t>exist</a:t>
            </a:r>
            <a:r>
              <a:rPr lang="it-IT" sz="3800" dirty="0"/>
              <a:t>;</a:t>
            </a:r>
          </a:p>
          <a:p>
            <a:pPr marL="0" indent="0">
              <a:buNone/>
            </a:pPr>
            <a:r>
              <a:rPr lang="it-IT" sz="3800" dirty="0"/>
              <a:t>(c) PCA </a:t>
            </a:r>
            <a:r>
              <a:rPr lang="it-IT" sz="3800" dirty="0" err="1"/>
              <a:t>requires</a:t>
            </a:r>
            <a:r>
              <a:rPr lang="it-IT" sz="3800" dirty="0"/>
              <a:t> to </a:t>
            </a:r>
            <a:r>
              <a:rPr lang="it-IT" sz="3800" dirty="0" err="1"/>
              <a:t>collect</a:t>
            </a:r>
            <a:r>
              <a:rPr lang="it-IT" sz="3800" dirty="0"/>
              <a:t> </a:t>
            </a:r>
            <a:r>
              <a:rPr lang="it-IT" sz="3800" dirty="0" err="1"/>
              <a:t>all</a:t>
            </a:r>
            <a:r>
              <a:rPr lang="it-IT" sz="3800" dirty="0"/>
              <a:t> the </a:t>
            </a:r>
            <a:r>
              <a:rPr lang="it-IT" sz="3800" dirty="0" err="1"/>
              <a:t>original</a:t>
            </a:r>
            <a:r>
              <a:rPr lang="it-IT" sz="3800" dirty="0"/>
              <a:t> </a:t>
            </a:r>
            <a:r>
              <a:rPr lang="it-IT" sz="3800" dirty="0" err="1"/>
              <a:t>predictive</a:t>
            </a:r>
            <a:r>
              <a:rPr lang="it-IT" sz="3800" dirty="0"/>
              <a:t> </a:t>
            </a:r>
            <a:r>
              <a:rPr lang="it-IT" sz="3800" dirty="0" err="1"/>
              <a:t>variables</a:t>
            </a:r>
            <a:r>
              <a:rPr lang="it-IT" sz="3800" dirty="0"/>
              <a:t>, </a:t>
            </a:r>
            <a:r>
              <a:rPr lang="it-IT" sz="3800" dirty="0" err="1"/>
              <a:t>which</a:t>
            </a:r>
            <a:r>
              <a:rPr lang="it-IT" sz="3800" dirty="0"/>
              <a:t> </a:t>
            </a:r>
            <a:r>
              <a:rPr lang="it-IT" sz="3800" dirty="0" err="1"/>
              <a:t>increases</a:t>
            </a:r>
            <a:r>
              <a:rPr lang="it-IT" sz="3800" dirty="0"/>
              <a:t> the data </a:t>
            </a:r>
            <a:r>
              <a:rPr lang="it-IT" sz="3800" dirty="0" err="1"/>
              <a:t>warehousing</a:t>
            </a:r>
            <a:r>
              <a:rPr lang="it-IT" sz="3800" dirty="0"/>
              <a:t> </a:t>
            </a:r>
            <a:r>
              <a:rPr lang="it-IT" sz="3800" dirty="0" err="1"/>
              <a:t>cost</a:t>
            </a:r>
            <a:r>
              <a:rPr lang="it-IT" sz="3800" dirty="0"/>
              <a:t>. </a:t>
            </a:r>
          </a:p>
          <a:p>
            <a:pPr marL="0" indent="0">
              <a:buNone/>
            </a:pPr>
            <a:r>
              <a:rPr lang="it-IT" sz="3800" dirty="0"/>
              <a:t>The </a:t>
            </a:r>
            <a:r>
              <a:rPr lang="it-IT" sz="3800" dirty="0" err="1"/>
              <a:t>interpretability</a:t>
            </a:r>
            <a:r>
              <a:rPr lang="it-IT" sz="3800" dirty="0"/>
              <a:t> </a:t>
            </a:r>
            <a:r>
              <a:rPr lang="it-IT" sz="3800" dirty="0" err="1"/>
              <a:t>problem</a:t>
            </a:r>
            <a:r>
              <a:rPr lang="it-IT" sz="3800" dirty="0"/>
              <a:t> </a:t>
            </a:r>
            <a:r>
              <a:rPr lang="it-IT" sz="3800" dirty="0" err="1"/>
              <a:t>is</a:t>
            </a:r>
            <a:r>
              <a:rPr lang="it-IT" sz="3800" dirty="0"/>
              <a:t> for the </a:t>
            </a:r>
            <a:r>
              <a:rPr lang="it-IT" sz="3800" dirty="0" err="1"/>
              <a:t>most</a:t>
            </a:r>
            <a:r>
              <a:rPr lang="it-IT" sz="3800" dirty="0"/>
              <a:t> part </a:t>
            </a:r>
            <a:r>
              <a:rPr lang="it-IT" sz="3800" dirty="0" err="1"/>
              <a:t>critical</a:t>
            </a:r>
            <a:r>
              <a:rPr lang="it-IT" sz="3800" dirty="0"/>
              <a:t>, </a:t>
            </a:r>
            <a:r>
              <a:rPr lang="it-IT" sz="3800" dirty="0" err="1"/>
              <a:t>because</a:t>
            </a:r>
            <a:r>
              <a:rPr lang="it-IT" sz="3800" dirty="0"/>
              <a:t> the management utility of a </a:t>
            </a:r>
            <a:r>
              <a:rPr lang="it-IT" sz="3800" dirty="0" err="1"/>
              <a:t>particular</a:t>
            </a:r>
            <a:r>
              <a:rPr lang="it-IT" sz="3800" dirty="0"/>
              <a:t> </a:t>
            </a:r>
            <a:r>
              <a:rPr lang="it-IT" sz="3800" dirty="0" err="1"/>
              <a:t>segmentation</a:t>
            </a:r>
            <a:r>
              <a:rPr lang="it-IT" sz="3800" dirty="0"/>
              <a:t> </a:t>
            </a:r>
            <a:r>
              <a:rPr lang="it-IT" sz="3800" dirty="0" err="1"/>
              <a:t>is</a:t>
            </a:r>
            <a:r>
              <a:rPr lang="it-IT" sz="3800" dirty="0"/>
              <a:t> </a:t>
            </a:r>
            <a:r>
              <a:rPr lang="it-IT" sz="3800" dirty="0" err="1"/>
              <a:t>directly</a:t>
            </a:r>
            <a:r>
              <a:rPr lang="it-IT" sz="3800" dirty="0"/>
              <a:t> </a:t>
            </a:r>
            <a:r>
              <a:rPr lang="it-IT" sz="3800" dirty="0" err="1"/>
              <a:t>related</a:t>
            </a:r>
            <a:r>
              <a:rPr lang="it-IT" sz="3800" dirty="0"/>
              <a:t> to be </a:t>
            </a:r>
            <a:r>
              <a:rPr lang="it-IT" sz="3800" dirty="0" err="1"/>
              <a:t>simple</a:t>
            </a:r>
            <a:r>
              <a:rPr lang="it-IT" sz="3800" dirty="0"/>
              <a:t> to </a:t>
            </a:r>
            <a:r>
              <a:rPr lang="it-IT" sz="3800" dirty="0" err="1"/>
              <a:t>interpret</a:t>
            </a:r>
            <a:r>
              <a:rPr lang="it-IT" sz="3800" dirty="0"/>
              <a:t>.</a:t>
            </a:r>
          </a:p>
          <a:p>
            <a:pPr marL="0" indent="0">
              <a:buNone/>
            </a:pPr>
            <a:r>
              <a:rPr lang="it-IT" dirty="0"/>
              <a:t> </a:t>
            </a:r>
          </a:p>
          <a:p>
            <a:endParaRPr lang="it-IT" dirty="0"/>
          </a:p>
        </p:txBody>
      </p:sp>
    </p:spTree>
    <p:extLst>
      <p:ext uri="{BB962C8B-B14F-4D97-AF65-F5344CB8AC3E}">
        <p14:creationId xmlns:p14="http://schemas.microsoft.com/office/powerpoint/2010/main" val="2987232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9F2F9D26-6FAC-4A94-A02A-6808FF087167}"/>
              </a:ext>
            </a:extLst>
          </p:cNvPr>
          <p:cNvPicPr>
            <a:picLocks noChangeAspect="1"/>
          </p:cNvPicPr>
          <p:nvPr/>
        </p:nvPicPr>
        <p:blipFill>
          <a:blip r:embed="rId2"/>
          <a:stretch>
            <a:fillRect/>
          </a:stretch>
        </p:blipFill>
        <p:spPr>
          <a:xfrm>
            <a:off x="597000" y="2317887"/>
            <a:ext cx="7950000" cy="3178571"/>
          </a:xfrm>
          <a:prstGeom prst="rect">
            <a:avLst/>
          </a:prstGeom>
        </p:spPr>
      </p:pic>
      <p:sp>
        <p:nvSpPr>
          <p:cNvPr id="3" name="Titolo 1">
            <a:extLst>
              <a:ext uri="{FF2B5EF4-FFF2-40B4-BE49-F238E27FC236}">
                <a16:creationId xmlns:a16="http://schemas.microsoft.com/office/drawing/2014/main" id="{F13E494A-7A52-4C3D-AA53-B96E52919ECA}"/>
              </a:ext>
            </a:extLst>
          </p:cNvPr>
          <p:cNvSpPr>
            <a:spLocks noGrp="1"/>
          </p:cNvSpPr>
          <p:nvPr>
            <p:ph type="title"/>
          </p:nvPr>
        </p:nvSpPr>
        <p:spPr>
          <a:xfrm>
            <a:off x="628650" y="1131094"/>
            <a:ext cx="7886700" cy="994172"/>
          </a:xfrm>
        </p:spPr>
        <p:txBody>
          <a:bodyPr/>
          <a:lstStyle/>
          <a:p>
            <a:pPr algn="ctr"/>
            <a:r>
              <a:rPr lang="it-IT" dirty="0" err="1"/>
              <a:t>Early</a:t>
            </a:r>
            <a:r>
              <a:rPr lang="it-IT" dirty="0"/>
              <a:t> </a:t>
            </a:r>
            <a:r>
              <a:rPr lang="it-IT" dirty="0" err="1"/>
              <a:t>lapse</a:t>
            </a:r>
            <a:endParaRPr lang="it-IT" dirty="0"/>
          </a:p>
        </p:txBody>
      </p:sp>
    </p:spTree>
    <p:extLst>
      <p:ext uri="{BB962C8B-B14F-4D97-AF65-F5344CB8AC3E}">
        <p14:creationId xmlns:p14="http://schemas.microsoft.com/office/powerpoint/2010/main" val="37706729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EC211AB0-01B3-3D4B-ADD6-58F57F18557B}"/>
              </a:ext>
            </a:extLst>
          </p:cNvPr>
          <p:cNvSpPr>
            <a:spLocks noGrp="1"/>
          </p:cNvSpPr>
          <p:nvPr>
            <p:ph idx="1"/>
          </p:nvPr>
        </p:nvSpPr>
        <p:spPr>
          <a:xfrm>
            <a:off x="617219" y="556894"/>
            <a:ext cx="8233165" cy="5878195"/>
          </a:xfrm>
        </p:spPr>
        <p:txBody>
          <a:bodyPr>
            <a:normAutofit fontScale="77500" lnSpcReduction="20000"/>
          </a:bodyPr>
          <a:lstStyle/>
          <a:p>
            <a:pPr marL="0" indent="0">
              <a:buNone/>
            </a:pPr>
            <a:r>
              <a:rPr lang="it-IT" sz="2800" b="1" dirty="0"/>
              <a:t>Feature </a:t>
            </a:r>
            <a:r>
              <a:rPr lang="it-IT" sz="2800" b="1" dirty="0" err="1"/>
              <a:t>selection</a:t>
            </a:r>
            <a:r>
              <a:rPr lang="it-IT" sz="2800" b="1" dirty="0"/>
              <a:t> </a:t>
            </a:r>
            <a:r>
              <a:rPr lang="it-IT" sz="2800" dirty="0" err="1"/>
              <a:t>has</a:t>
            </a:r>
            <a:r>
              <a:rPr lang="it-IT" sz="2800" dirty="0"/>
              <a:t> </a:t>
            </a:r>
            <a:r>
              <a:rPr lang="it-IT" sz="2800" dirty="0" err="1"/>
              <a:t>also</a:t>
            </a:r>
            <a:r>
              <a:rPr lang="it-IT" sz="2800" dirty="0"/>
              <a:t> </a:t>
            </a:r>
            <a:r>
              <a:rPr lang="it-IT" sz="2800" dirty="0" err="1"/>
              <a:t>received</a:t>
            </a:r>
            <a:r>
              <a:rPr lang="it-IT" sz="2800" dirty="0"/>
              <a:t> </a:t>
            </a:r>
            <a:r>
              <a:rPr lang="it-IT" sz="2800" dirty="0" err="1"/>
              <a:t>considerable</a:t>
            </a:r>
            <a:r>
              <a:rPr lang="it-IT" sz="2800" dirty="0"/>
              <a:t> </a:t>
            </a:r>
            <a:r>
              <a:rPr lang="it-IT" sz="2800" dirty="0" err="1"/>
              <a:t>attention</a:t>
            </a:r>
            <a:r>
              <a:rPr lang="it-IT" sz="2800" dirty="0"/>
              <a:t> from machine learning </a:t>
            </a:r>
            <a:r>
              <a:rPr lang="it-IT" sz="2800" dirty="0" err="1"/>
              <a:t>researchers</a:t>
            </a:r>
            <a:r>
              <a:rPr lang="it-IT" sz="2800" dirty="0"/>
              <a:t> and </a:t>
            </a:r>
            <a:r>
              <a:rPr lang="it-IT" sz="2800" dirty="0" err="1"/>
              <a:t>many</a:t>
            </a:r>
            <a:r>
              <a:rPr lang="it-IT" sz="2800" dirty="0"/>
              <a:t> models </a:t>
            </a:r>
            <a:r>
              <a:rPr lang="it-IT" sz="2800" dirty="0" err="1"/>
              <a:t>have</a:t>
            </a:r>
            <a:r>
              <a:rPr lang="it-IT" sz="2800" dirty="0"/>
              <a:t> </a:t>
            </a:r>
            <a:r>
              <a:rPr lang="it-IT" sz="2800" dirty="0" err="1"/>
              <a:t>been</a:t>
            </a:r>
            <a:r>
              <a:rPr lang="it-IT" sz="2800" dirty="0"/>
              <a:t> </a:t>
            </a:r>
            <a:r>
              <a:rPr lang="it-IT" sz="2800" dirty="0" err="1"/>
              <a:t>proposed</a:t>
            </a:r>
            <a:r>
              <a:rPr lang="it-IT" sz="2800" dirty="0"/>
              <a:t>: filter, </a:t>
            </a:r>
            <a:r>
              <a:rPr lang="it-IT" sz="2800" dirty="0" err="1"/>
              <a:t>wrapper</a:t>
            </a:r>
            <a:r>
              <a:rPr lang="it-IT" sz="2800" dirty="0"/>
              <a:t>, embedded </a:t>
            </a:r>
            <a:r>
              <a:rPr lang="it-IT" sz="2800" dirty="0" err="1"/>
              <a:t>approaches</a:t>
            </a:r>
            <a:r>
              <a:rPr lang="it-IT" sz="2800" dirty="0"/>
              <a:t>.</a:t>
            </a:r>
            <a:r>
              <a:rPr lang="it-IT" dirty="0"/>
              <a:t> </a:t>
            </a:r>
          </a:p>
          <a:p>
            <a:r>
              <a:rPr lang="it-IT" dirty="0"/>
              <a:t>Filter </a:t>
            </a:r>
            <a:r>
              <a:rPr lang="it-IT" dirty="0" err="1"/>
              <a:t>methods</a:t>
            </a:r>
            <a:r>
              <a:rPr lang="it-IT" dirty="0"/>
              <a:t> </a:t>
            </a:r>
            <a:r>
              <a:rPr lang="it-IT" dirty="0" err="1"/>
              <a:t>assess</a:t>
            </a:r>
            <a:r>
              <a:rPr lang="it-IT" dirty="0"/>
              <a:t> the </a:t>
            </a:r>
            <a:r>
              <a:rPr lang="it-IT" dirty="0" err="1"/>
              <a:t>relevance</a:t>
            </a:r>
            <a:r>
              <a:rPr lang="it-IT" dirty="0"/>
              <a:t> of features from data alone, </a:t>
            </a:r>
            <a:r>
              <a:rPr lang="it-IT" dirty="0" err="1"/>
              <a:t>independently</a:t>
            </a:r>
            <a:r>
              <a:rPr lang="it-IT" dirty="0"/>
              <a:t> of </a:t>
            </a:r>
            <a:r>
              <a:rPr lang="it-IT" dirty="0" err="1"/>
              <a:t>classifiers</a:t>
            </a:r>
            <a:r>
              <a:rPr lang="it-IT" dirty="0"/>
              <a:t>. </a:t>
            </a:r>
            <a:r>
              <a:rPr lang="it-IT" dirty="0" err="1"/>
              <a:t>Their</a:t>
            </a:r>
            <a:r>
              <a:rPr lang="it-IT" dirty="0"/>
              <a:t> </a:t>
            </a:r>
            <a:r>
              <a:rPr lang="it-IT" dirty="0" err="1"/>
              <a:t>advantages</a:t>
            </a:r>
            <a:r>
              <a:rPr lang="it-IT" dirty="0"/>
              <a:t> are </a:t>
            </a:r>
            <a:r>
              <a:rPr lang="it-IT" dirty="0" err="1"/>
              <a:t>lower</a:t>
            </a:r>
            <a:r>
              <a:rPr lang="it-IT" dirty="0"/>
              <a:t> </a:t>
            </a:r>
            <a:r>
              <a:rPr lang="it-IT" dirty="0" err="1"/>
              <a:t>computation</a:t>
            </a:r>
            <a:r>
              <a:rPr lang="it-IT" dirty="0"/>
              <a:t> time and </a:t>
            </a:r>
            <a:r>
              <a:rPr lang="it-IT" dirty="0" err="1"/>
              <a:t>their</a:t>
            </a:r>
            <a:r>
              <a:rPr lang="it-IT" dirty="0"/>
              <a:t> </a:t>
            </a:r>
            <a:r>
              <a:rPr lang="it-IT" dirty="0" err="1"/>
              <a:t>independence</a:t>
            </a:r>
            <a:r>
              <a:rPr lang="it-IT" dirty="0"/>
              <a:t> of </a:t>
            </a:r>
            <a:r>
              <a:rPr lang="it-IT" dirty="0" err="1"/>
              <a:t>classifiers</a:t>
            </a:r>
            <a:r>
              <a:rPr lang="it-IT" dirty="0"/>
              <a:t>, </a:t>
            </a:r>
            <a:r>
              <a:rPr lang="it-IT" dirty="0" err="1"/>
              <a:t>but</a:t>
            </a:r>
            <a:r>
              <a:rPr lang="it-IT" dirty="0"/>
              <a:t> </a:t>
            </a:r>
            <a:r>
              <a:rPr lang="it-IT" dirty="0" err="1"/>
              <a:t>they</a:t>
            </a:r>
            <a:r>
              <a:rPr lang="it-IT" dirty="0"/>
              <a:t> do </a:t>
            </a:r>
            <a:r>
              <a:rPr lang="it-IT" dirty="0" err="1"/>
              <a:t>not</a:t>
            </a:r>
            <a:r>
              <a:rPr lang="it-IT" dirty="0"/>
              <a:t> </a:t>
            </a:r>
            <a:r>
              <a:rPr lang="it-IT" dirty="0" err="1"/>
              <a:t>concern</a:t>
            </a:r>
            <a:r>
              <a:rPr lang="it-IT" dirty="0"/>
              <a:t> </a:t>
            </a:r>
            <a:r>
              <a:rPr lang="it-IT" dirty="0" err="1"/>
              <a:t>possible</a:t>
            </a:r>
            <a:r>
              <a:rPr lang="it-IT" dirty="0"/>
              <a:t> </a:t>
            </a:r>
            <a:r>
              <a:rPr lang="it-IT" dirty="0" err="1"/>
              <a:t>interactions</a:t>
            </a:r>
            <a:r>
              <a:rPr lang="it-IT" dirty="0"/>
              <a:t> </a:t>
            </a:r>
            <a:r>
              <a:rPr lang="it-IT" dirty="0" err="1"/>
              <a:t>between</a:t>
            </a:r>
            <a:r>
              <a:rPr lang="it-IT" dirty="0"/>
              <a:t> the training data and the </a:t>
            </a:r>
            <a:r>
              <a:rPr lang="it-IT" dirty="0" err="1"/>
              <a:t>induction</a:t>
            </a:r>
            <a:r>
              <a:rPr lang="it-IT" dirty="0"/>
              <a:t> </a:t>
            </a:r>
            <a:r>
              <a:rPr lang="it-IT" dirty="0" err="1"/>
              <a:t>algorithm</a:t>
            </a:r>
            <a:r>
              <a:rPr lang="it-IT" dirty="0"/>
              <a:t>. </a:t>
            </a:r>
          </a:p>
          <a:p>
            <a:r>
              <a:rPr lang="it-IT" dirty="0" err="1"/>
              <a:t>Wrapper</a:t>
            </a:r>
            <a:r>
              <a:rPr lang="it-IT" dirty="0"/>
              <a:t> </a:t>
            </a:r>
            <a:r>
              <a:rPr lang="it-IT" dirty="0" err="1"/>
              <a:t>methods</a:t>
            </a:r>
            <a:r>
              <a:rPr lang="it-IT" dirty="0"/>
              <a:t> </a:t>
            </a:r>
            <a:r>
              <a:rPr lang="it-IT" dirty="0" err="1"/>
              <a:t>employ</a:t>
            </a:r>
            <a:r>
              <a:rPr lang="it-IT" dirty="0"/>
              <a:t> </a:t>
            </a:r>
            <a:r>
              <a:rPr lang="it-IT" dirty="0" err="1"/>
              <a:t>classifier</a:t>
            </a:r>
            <a:r>
              <a:rPr lang="it-IT" dirty="0"/>
              <a:t> </a:t>
            </a:r>
            <a:r>
              <a:rPr lang="it-IT" dirty="0" err="1"/>
              <a:t>accuracy</a:t>
            </a:r>
            <a:r>
              <a:rPr lang="it-IT" dirty="0"/>
              <a:t> to </a:t>
            </a:r>
            <a:r>
              <a:rPr lang="it-IT" dirty="0" err="1"/>
              <a:t>judge</a:t>
            </a:r>
            <a:r>
              <a:rPr lang="it-IT" dirty="0"/>
              <a:t> </a:t>
            </a:r>
            <a:r>
              <a:rPr lang="it-IT" dirty="0" err="1"/>
              <a:t>if</a:t>
            </a:r>
            <a:r>
              <a:rPr lang="it-IT" dirty="0"/>
              <a:t> a </a:t>
            </a:r>
            <a:r>
              <a:rPr lang="it-IT" dirty="0" err="1"/>
              <a:t>feature</a:t>
            </a:r>
            <a:r>
              <a:rPr lang="it-IT" dirty="0"/>
              <a:t> subset </a:t>
            </a:r>
            <a:r>
              <a:rPr lang="it-IT" dirty="0" err="1"/>
              <a:t>is</a:t>
            </a:r>
            <a:r>
              <a:rPr lang="it-IT" dirty="0"/>
              <a:t> </a:t>
            </a:r>
            <a:r>
              <a:rPr lang="it-IT" dirty="0" err="1"/>
              <a:t>superior</a:t>
            </a:r>
            <a:r>
              <a:rPr lang="it-IT" dirty="0"/>
              <a:t> over </a:t>
            </a:r>
            <a:r>
              <a:rPr lang="it-IT" dirty="0" err="1"/>
              <a:t>another</a:t>
            </a:r>
            <a:r>
              <a:rPr lang="it-IT" dirty="0"/>
              <a:t>. </a:t>
            </a:r>
            <a:r>
              <a:rPr lang="it-IT" dirty="0" err="1"/>
              <a:t>They</a:t>
            </a:r>
            <a:r>
              <a:rPr lang="it-IT" dirty="0"/>
              <a:t> </a:t>
            </a:r>
            <a:r>
              <a:rPr lang="it-IT" dirty="0" err="1"/>
              <a:t>evaluate</a:t>
            </a:r>
            <a:r>
              <a:rPr lang="it-IT" dirty="0"/>
              <a:t> alternative </a:t>
            </a:r>
            <a:r>
              <a:rPr lang="it-IT" dirty="0" err="1"/>
              <a:t>feature</a:t>
            </a:r>
            <a:r>
              <a:rPr lang="it-IT" dirty="0"/>
              <a:t> </a:t>
            </a:r>
            <a:r>
              <a:rPr lang="it-IT" dirty="0" err="1"/>
              <a:t>subsets</a:t>
            </a:r>
            <a:r>
              <a:rPr lang="it-IT" dirty="0"/>
              <a:t> by </a:t>
            </a:r>
            <a:r>
              <a:rPr lang="it-IT" dirty="0" err="1"/>
              <a:t>running</a:t>
            </a:r>
            <a:r>
              <a:rPr lang="it-IT" dirty="0"/>
              <a:t> some </a:t>
            </a:r>
            <a:r>
              <a:rPr lang="it-IT" dirty="0" err="1"/>
              <a:t>induction</a:t>
            </a:r>
            <a:r>
              <a:rPr lang="it-IT" dirty="0"/>
              <a:t> </a:t>
            </a:r>
            <a:r>
              <a:rPr lang="it-IT" dirty="0" err="1"/>
              <a:t>algorithms</a:t>
            </a:r>
            <a:r>
              <a:rPr lang="it-IT" dirty="0"/>
              <a:t> on the training data and </a:t>
            </a:r>
            <a:r>
              <a:rPr lang="it-IT" dirty="0" err="1"/>
              <a:t>using</a:t>
            </a:r>
            <a:r>
              <a:rPr lang="it-IT" dirty="0"/>
              <a:t> the </a:t>
            </a:r>
            <a:r>
              <a:rPr lang="it-IT" dirty="0" err="1"/>
              <a:t>estimated</a:t>
            </a:r>
            <a:r>
              <a:rPr lang="it-IT" dirty="0"/>
              <a:t> </a:t>
            </a:r>
            <a:r>
              <a:rPr lang="it-IT" dirty="0" err="1"/>
              <a:t>accuracy</a:t>
            </a:r>
            <a:r>
              <a:rPr lang="it-IT" dirty="0"/>
              <a:t> of the </a:t>
            </a:r>
            <a:r>
              <a:rPr lang="it-IT" dirty="0" err="1"/>
              <a:t>classifier</a:t>
            </a:r>
            <a:r>
              <a:rPr lang="it-IT" dirty="0"/>
              <a:t> </a:t>
            </a:r>
            <a:r>
              <a:rPr lang="it-IT" dirty="0" err="1"/>
              <a:t>as</a:t>
            </a:r>
            <a:r>
              <a:rPr lang="it-IT" dirty="0"/>
              <a:t> </a:t>
            </a:r>
            <a:r>
              <a:rPr lang="it-IT" dirty="0" err="1"/>
              <a:t>its</a:t>
            </a:r>
            <a:r>
              <a:rPr lang="it-IT" dirty="0"/>
              <a:t> </a:t>
            </a:r>
            <a:r>
              <a:rPr lang="it-IT" dirty="0" err="1"/>
              <a:t>metrics</a:t>
            </a:r>
            <a:r>
              <a:rPr lang="it-IT" dirty="0"/>
              <a:t>. </a:t>
            </a:r>
            <a:r>
              <a:rPr lang="it-IT" dirty="0" err="1"/>
              <a:t>Usually</a:t>
            </a:r>
            <a:r>
              <a:rPr lang="it-IT" dirty="0"/>
              <a:t>, </a:t>
            </a:r>
            <a:r>
              <a:rPr lang="it-IT" dirty="0" err="1"/>
              <a:t>wrapper</a:t>
            </a:r>
            <a:r>
              <a:rPr lang="it-IT" dirty="0"/>
              <a:t> </a:t>
            </a:r>
            <a:r>
              <a:rPr lang="it-IT" dirty="0" err="1"/>
              <a:t>methods</a:t>
            </a:r>
            <a:r>
              <a:rPr lang="it-IT" dirty="0"/>
              <a:t> </a:t>
            </a:r>
            <a:r>
              <a:rPr lang="it-IT" dirty="0" err="1"/>
              <a:t>obtain</a:t>
            </a:r>
            <a:r>
              <a:rPr lang="it-IT" dirty="0"/>
              <a:t> </a:t>
            </a:r>
            <a:r>
              <a:rPr lang="it-IT" dirty="0" err="1"/>
              <a:t>better</a:t>
            </a:r>
            <a:r>
              <a:rPr lang="it-IT" dirty="0"/>
              <a:t> </a:t>
            </a:r>
            <a:r>
              <a:rPr lang="it-IT" dirty="0" err="1"/>
              <a:t>results</a:t>
            </a:r>
            <a:r>
              <a:rPr lang="it-IT" dirty="0"/>
              <a:t> </a:t>
            </a:r>
            <a:r>
              <a:rPr lang="it-IT" dirty="0" err="1"/>
              <a:t>than</a:t>
            </a:r>
            <a:r>
              <a:rPr lang="it-IT" dirty="0"/>
              <a:t> </a:t>
            </a:r>
            <a:r>
              <a:rPr lang="it-IT" dirty="0" err="1"/>
              <a:t>other</a:t>
            </a:r>
            <a:r>
              <a:rPr lang="it-IT" dirty="0"/>
              <a:t> </a:t>
            </a:r>
            <a:r>
              <a:rPr lang="it-IT" dirty="0" err="1"/>
              <a:t>methods</a:t>
            </a:r>
            <a:r>
              <a:rPr lang="it-IT" dirty="0"/>
              <a:t>, </a:t>
            </a:r>
            <a:r>
              <a:rPr lang="it-IT" dirty="0" err="1"/>
              <a:t>but</a:t>
            </a:r>
            <a:r>
              <a:rPr lang="it-IT" dirty="0"/>
              <a:t> </a:t>
            </a:r>
            <a:r>
              <a:rPr lang="it-IT" dirty="0" err="1"/>
              <a:t>they</a:t>
            </a:r>
            <a:r>
              <a:rPr lang="it-IT" dirty="0"/>
              <a:t> </a:t>
            </a:r>
            <a:r>
              <a:rPr lang="it-IT" dirty="0" err="1"/>
              <a:t>have</a:t>
            </a:r>
            <a:r>
              <a:rPr lang="it-IT" dirty="0"/>
              <a:t> a high </a:t>
            </a:r>
            <a:r>
              <a:rPr lang="it-IT" dirty="0" err="1"/>
              <a:t>computational</a:t>
            </a:r>
            <a:r>
              <a:rPr lang="it-IT" dirty="0"/>
              <a:t> </a:t>
            </a:r>
            <a:r>
              <a:rPr lang="it-IT" dirty="0" err="1"/>
              <a:t>cost</a:t>
            </a:r>
            <a:r>
              <a:rPr lang="it-IT" dirty="0"/>
              <a:t> and can produce </a:t>
            </a:r>
            <a:r>
              <a:rPr lang="it-IT" dirty="0" err="1"/>
              <a:t>overfitting</a:t>
            </a:r>
            <a:r>
              <a:rPr lang="it-IT" dirty="0"/>
              <a:t> </a:t>
            </a:r>
            <a:r>
              <a:rPr lang="it-IT" dirty="0" err="1"/>
              <a:t>because</a:t>
            </a:r>
            <a:r>
              <a:rPr lang="it-IT" dirty="0"/>
              <a:t> </a:t>
            </a:r>
            <a:r>
              <a:rPr lang="it-IT" dirty="0" err="1"/>
              <a:t>they</a:t>
            </a:r>
            <a:r>
              <a:rPr lang="it-IT" dirty="0"/>
              <a:t> </a:t>
            </a:r>
            <a:r>
              <a:rPr lang="it-IT" dirty="0" err="1"/>
              <a:t>employ</a:t>
            </a:r>
            <a:r>
              <a:rPr lang="it-IT" dirty="0"/>
              <a:t> the </a:t>
            </a:r>
            <a:r>
              <a:rPr lang="it-IT" dirty="0" err="1"/>
              <a:t>same</a:t>
            </a:r>
            <a:r>
              <a:rPr lang="it-IT" dirty="0"/>
              <a:t> </a:t>
            </a:r>
            <a:r>
              <a:rPr lang="it-IT" dirty="0" err="1"/>
              <a:t>algorithm</a:t>
            </a:r>
            <a:r>
              <a:rPr lang="it-IT" dirty="0"/>
              <a:t> for </a:t>
            </a:r>
            <a:r>
              <a:rPr lang="it-IT" dirty="0" err="1"/>
              <a:t>feature</a:t>
            </a:r>
            <a:r>
              <a:rPr lang="it-IT" dirty="0"/>
              <a:t> </a:t>
            </a:r>
            <a:r>
              <a:rPr lang="it-IT" dirty="0" err="1"/>
              <a:t>selection</a:t>
            </a:r>
            <a:r>
              <a:rPr lang="it-IT" dirty="0"/>
              <a:t> and </a:t>
            </a:r>
            <a:r>
              <a:rPr lang="it-IT" dirty="0" err="1"/>
              <a:t>classification</a:t>
            </a:r>
            <a:r>
              <a:rPr lang="it-IT" dirty="0"/>
              <a:t> </a:t>
            </a:r>
            <a:r>
              <a:rPr lang="it-IT" dirty="0" err="1"/>
              <a:t>tasks</a:t>
            </a:r>
            <a:r>
              <a:rPr lang="it-IT" dirty="0"/>
              <a:t>. </a:t>
            </a:r>
          </a:p>
          <a:p>
            <a:r>
              <a:rPr lang="it-IT" dirty="0"/>
              <a:t>Embedded </a:t>
            </a:r>
            <a:r>
              <a:rPr lang="it-IT" dirty="0" err="1"/>
              <a:t>methods</a:t>
            </a:r>
            <a:r>
              <a:rPr lang="it-IT" dirty="0"/>
              <a:t> integrate the </a:t>
            </a:r>
            <a:r>
              <a:rPr lang="it-IT" dirty="0" err="1"/>
              <a:t>feature</a:t>
            </a:r>
            <a:r>
              <a:rPr lang="it-IT" dirty="0"/>
              <a:t> </a:t>
            </a:r>
            <a:r>
              <a:rPr lang="it-IT" dirty="0" err="1"/>
              <a:t>selection</a:t>
            </a:r>
            <a:r>
              <a:rPr lang="it-IT" dirty="0"/>
              <a:t> </a:t>
            </a:r>
            <a:r>
              <a:rPr lang="it-IT" dirty="0" err="1"/>
              <a:t>process</a:t>
            </a:r>
            <a:r>
              <a:rPr lang="it-IT" dirty="0"/>
              <a:t> </a:t>
            </a:r>
            <a:r>
              <a:rPr lang="it-IT" dirty="0" err="1"/>
              <a:t>within</a:t>
            </a:r>
            <a:r>
              <a:rPr lang="it-IT" dirty="0"/>
              <a:t> the </a:t>
            </a:r>
            <a:r>
              <a:rPr lang="it-IT" dirty="0" err="1"/>
              <a:t>basic</a:t>
            </a:r>
            <a:r>
              <a:rPr lang="it-IT" dirty="0"/>
              <a:t> </a:t>
            </a:r>
            <a:r>
              <a:rPr lang="it-IT" dirty="0" err="1"/>
              <a:t>induction</a:t>
            </a:r>
            <a:r>
              <a:rPr lang="it-IT" dirty="0"/>
              <a:t> </a:t>
            </a:r>
            <a:r>
              <a:rPr lang="it-IT" dirty="0" err="1"/>
              <a:t>algorithm</a:t>
            </a:r>
            <a:r>
              <a:rPr lang="it-IT" dirty="0"/>
              <a:t>. </a:t>
            </a:r>
            <a:r>
              <a:rPr lang="it-IT" dirty="0" err="1"/>
              <a:t>They</a:t>
            </a:r>
            <a:r>
              <a:rPr lang="it-IT" dirty="0"/>
              <a:t> use the </a:t>
            </a:r>
            <a:r>
              <a:rPr lang="it-IT" dirty="0" err="1"/>
              <a:t>specific</a:t>
            </a:r>
            <a:r>
              <a:rPr lang="it-IT" dirty="0"/>
              <a:t> </a:t>
            </a:r>
            <a:r>
              <a:rPr lang="it-IT" dirty="0" err="1"/>
              <a:t>structure</a:t>
            </a:r>
            <a:r>
              <a:rPr lang="it-IT" dirty="0"/>
              <a:t> of the model </a:t>
            </a:r>
            <a:r>
              <a:rPr lang="it-IT" dirty="0" err="1"/>
              <a:t>returned</a:t>
            </a:r>
            <a:r>
              <a:rPr lang="it-IT" dirty="0"/>
              <a:t> by the </a:t>
            </a:r>
            <a:r>
              <a:rPr lang="it-IT" dirty="0" err="1"/>
              <a:t>algorithm</a:t>
            </a:r>
            <a:r>
              <a:rPr lang="it-IT" dirty="0"/>
              <a:t> to </a:t>
            </a:r>
            <a:r>
              <a:rPr lang="it-IT" dirty="0" err="1"/>
              <a:t>get</a:t>
            </a:r>
            <a:r>
              <a:rPr lang="it-IT" dirty="0"/>
              <a:t> the set of </a:t>
            </a:r>
            <a:r>
              <a:rPr lang="it-IT" dirty="0" err="1"/>
              <a:t>relevant</a:t>
            </a:r>
            <a:r>
              <a:rPr lang="it-IT" dirty="0"/>
              <a:t> </a:t>
            </a:r>
            <a:r>
              <a:rPr lang="it-IT" dirty="0" err="1"/>
              <a:t>features</a:t>
            </a:r>
            <a:r>
              <a:rPr lang="it-IT" dirty="0"/>
              <a:t>. Embedded </a:t>
            </a:r>
            <a:r>
              <a:rPr lang="it-IT" dirty="0" err="1"/>
              <a:t>methods</a:t>
            </a:r>
            <a:r>
              <a:rPr lang="it-IT" dirty="0"/>
              <a:t> are </a:t>
            </a:r>
            <a:r>
              <a:rPr lang="it-IT" dirty="0" err="1"/>
              <a:t>easily</a:t>
            </a:r>
            <a:r>
              <a:rPr lang="it-IT" dirty="0"/>
              <a:t> </a:t>
            </a:r>
            <a:r>
              <a:rPr lang="it-IT" dirty="0" err="1"/>
              <a:t>computable</a:t>
            </a:r>
            <a:r>
              <a:rPr lang="it-IT" dirty="0"/>
              <a:t>, </a:t>
            </a:r>
            <a:r>
              <a:rPr lang="it-IT" dirty="0" err="1"/>
              <a:t>but</a:t>
            </a:r>
            <a:r>
              <a:rPr lang="it-IT" dirty="0"/>
              <a:t> the </a:t>
            </a:r>
            <a:r>
              <a:rPr lang="it-IT" dirty="0" err="1"/>
              <a:t>existence</a:t>
            </a:r>
            <a:r>
              <a:rPr lang="it-IT" dirty="0"/>
              <a:t> of </a:t>
            </a:r>
            <a:r>
              <a:rPr lang="it-IT" dirty="0" err="1"/>
              <a:t>irrelevant</a:t>
            </a:r>
            <a:r>
              <a:rPr lang="it-IT" dirty="0"/>
              <a:t> or </a:t>
            </a:r>
            <a:r>
              <a:rPr lang="it-IT" dirty="0" err="1"/>
              <a:t>correlated</a:t>
            </a:r>
            <a:r>
              <a:rPr lang="it-IT" dirty="0"/>
              <a:t> </a:t>
            </a:r>
            <a:r>
              <a:rPr lang="it-IT" dirty="0" err="1"/>
              <a:t>features</a:t>
            </a:r>
            <a:r>
              <a:rPr lang="it-IT" dirty="0"/>
              <a:t> can cause </a:t>
            </a:r>
            <a:r>
              <a:rPr lang="it-IT" dirty="0" err="1"/>
              <a:t>decreases</a:t>
            </a:r>
            <a:r>
              <a:rPr lang="it-IT" dirty="0"/>
              <a:t> in </a:t>
            </a:r>
            <a:r>
              <a:rPr lang="it-IT" dirty="0" err="1"/>
              <a:t>their</a:t>
            </a:r>
            <a:r>
              <a:rPr lang="it-IT" dirty="0"/>
              <a:t> </a:t>
            </a:r>
            <a:r>
              <a:rPr lang="it-IT" dirty="0" err="1"/>
              <a:t>accuracy</a:t>
            </a:r>
            <a:r>
              <a:rPr lang="it-IT" dirty="0"/>
              <a:t>). </a:t>
            </a:r>
            <a:r>
              <a:rPr lang="it-IT" dirty="0" err="1"/>
              <a:t>Decision</a:t>
            </a:r>
            <a:r>
              <a:rPr lang="it-IT" dirty="0"/>
              <a:t> </a:t>
            </a:r>
            <a:r>
              <a:rPr lang="it-IT" dirty="0" err="1"/>
              <a:t>trees</a:t>
            </a:r>
            <a:r>
              <a:rPr lang="it-IT" dirty="0"/>
              <a:t> include </a:t>
            </a:r>
            <a:r>
              <a:rPr lang="it-IT" dirty="0" err="1"/>
              <a:t>embedded</a:t>
            </a:r>
            <a:r>
              <a:rPr lang="it-IT" dirty="0"/>
              <a:t> </a:t>
            </a:r>
            <a:r>
              <a:rPr lang="it-IT" dirty="0" err="1"/>
              <a:t>approaches</a:t>
            </a:r>
            <a:r>
              <a:rPr lang="it-IT" dirty="0"/>
              <a:t>. </a:t>
            </a:r>
          </a:p>
        </p:txBody>
      </p:sp>
    </p:spTree>
    <p:extLst>
      <p:ext uri="{BB962C8B-B14F-4D97-AF65-F5344CB8AC3E}">
        <p14:creationId xmlns:p14="http://schemas.microsoft.com/office/powerpoint/2010/main" val="4921362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E93B5A-99CD-BD41-AF1C-BEDF250F3ECE}"/>
              </a:ext>
            </a:extLst>
          </p:cNvPr>
          <p:cNvSpPr>
            <a:spLocks noGrp="1"/>
          </p:cNvSpPr>
          <p:nvPr>
            <p:ph type="title"/>
          </p:nvPr>
        </p:nvSpPr>
        <p:spPr/>
        <p:txBody>
          <a:bodyPr/>
          <a:lstStyle/>
          <a:p>
            <a:r>
              <a:rPr lang="it-IT" dirty="0"/>
              <a:t>Performance </a:t>
            </a:r>
            <a:r>
              <a:rPr lang="it-IT" dirty="0" err="1"/>
              <a:t>measures</a:t>
            </a:r>
            <a:endParaRPr lang="it-IT" dirty="0"/>
          </a:p>
        </p:txBody>
      </p:sp>
      <p:sp>
        <p:nvSpPr>
          <p:cNvPr id="3" name="Segnaposto contenuto 2">
            <a:extLst>
              <a:ext uri="{FF2B5EF4-FFF2-40B4-BE49-F238E27FC236}">
                <a16:creationId xmlns:a16="http://schemas.microsoft.com/office/drawing/2014/main" id="{FA4E8572-F35E-5B4C-83B4-5EF49FE500EF}"/>
              </a:ext>
            </a:extLst>
          </p:cNvPr>
          <p:cNvSpPr>
            <a:spLocks noGrp="1"/>
          </p:cNvSpPr>
          <p:nvPr>
            <p:ph idx="1"/>
          </p:nvPr>
        </p:nvSpPr>
        <p:spPr/>
        <p:txBody>
          <a:bodyPr/>
          <a:lstStyle/>
          <a:p>
            <a:r>
              <a:rPr lang="it-IT" dirty="0"/>
              <a:t>Financial and market </a:t>
            </a:r>
            <a:r>
              <a:rPr lang="it-IT" dirty="0" err="1"/>
              <a:t>measures</a:t>
            </a:r>
            <a:r>
              <a:rPr lang="it-IT" dirty="0"/>
              <a:t>, </a:t>
            </a:r>
            <a:r>
              <a:rPr lang="it-IT" dirty="0" err="1"/>
              <a:t>such</a:t>
            </a:r>
            <a:r>
              <a:rPr lang="it-IT" dirty="0"/>
              <a:t> </a:t>
            </a:r>
            <a:r>
              <a:rPr lang="it-IT" dirty="0" err="1"/>
              <a:t>as</a:t>
            </a:r>
            <a:r>
              <a:rPr lang="it-IT" dirty="0"/>
              <a:t> market share, profit </a:t>
            </a:r>
            <a:r>
              <a:rPr lang="it-IT" dirty="0" err="1"/>
              <a:t>margins</a:t>
            </a:r>
            <a:r>
              <a:rPr lang="it-IT" dirty="0"/>
              <a:t>, etc. </a:t>
            </a:r>
          </a:p>
          <a:p>
            <a:r>
              <a:rPr lang="it-IT" dirty="0" err="1"/>
              <a:t>Customer-centric</a:t>
            </a:r>
            <a:r>
              <a:rPr lang="it-IT" dirty="0"/>
              <a:t> </a:t>
            </a:r>
            <a:r>
              <a:rPr lang="it-IT" dirty="0" err="1"/>
              <a:t>measures</a:t>
            </a:r>
            <a:r>
              <a:rPr lang="it-IT" dirty="0"/>
              <a:t>, </a:t>
            </a:r>
            <a:r>
              <a:rPr lang="it-IT" dirty="0" err="1"/>
              <a:t>such</a:t>
            </a:r>
            <a:r>
              <a:rPr lang="it-IT" dirty="0"/>
              <a:t> </a:t>
            </a:r>
            <a:r>
              <a:rPr lang="it-IT" dirty="0" err="1"/>
              <a:t>as</a:t>
            </a:r>
            <a:r>
              <a:rPr lang="it-IT" dirty="0"/>
              <a:t> </a:t>
            </a:r>
            <a:r>
              <a:rPr lang="it-IT" dirty="0" err="1"/>
              <a:t>customer</a:t>
            </a:r>
            <a:r>
              <a:rPr lang="it-IT" dirty="0"/>
              <a:t> </a:t>
            </a:r>
            <a:r>
              <a:rPr lang="it-IT" dirty="0" err="1"/>
              <a:t>acquisition</a:t>
            </a:r>
            <a:r>
              <a:rPr lang="it-IT" dirty="0"/>
              <a:t> </a:t>
            </a:r>
            <a:r>
              <a:rPr lang="it-IT" dirty="0" err="1"/>
              <a:t>costs</a:t>
            </a:r>
            <a:r>
              <a:rPr lang="it-IT" dirty="0"/>
              <a:t>, </a:t>
            </a:r>
            <a:r>
              <a:rPr lang="it-IT" dirty="0" err="1"/>
              <a:t>conversion</a:t>
            </a:r>
            <a:r>
              <a:rPr lang="it-IT" dirty="0"/>
              <a:t> </a:t>
            </a:r>
            <a:r>
              <a:rPr lang="it-IT" dirty="0" err="1"/>
              <a:t>rates</a:t>
            </a:r>
            <a:r>
              <a:rPr lang="it-IT" dirty="0"/>
              <a:t>, </a:t>
            </a:r>
            <a:r>
              <a:rPr lang="it-IT" dirty="0" err="1"/>
              <a:t>retention</a:t>
            </a:r>
            <a:r>
              <a:rPr lang="it-IT" dirty="0"/>
              <a:t>/</a:t>
            </a:r>
            <a:r>
              <a:rPr lang="it-IT" dirty="0" err="1"/>
              <a:t>churn</a:t>
            </a:r>
            <a:r>
              <a:rPr lang="it-IT" dirty="0"/>
              <a:t> </a:t>
            </a:r>
            <a:r>
              <a:rPr lang="it-IT" dirty="0" err="1"/>
              <a:t>rates</a:t>
            </a:r>
            <a:r>
              <a:rPr lang="it-IT" dirty="0"/>
              <a:t>, </a:t>
            </a:r>
            <a:r>
              <a:rPr lang="it-IT" dirty="0" err="1"/>
              <a:t>existing</a:t>
            </a:r>
            <a:r>
              <a:rPr lang="it-IT" dirty="0"/>
              <a:t> </a:t>
            </a:r>
            <a:r>
              <a:rPr lang="it-IT" dirty="0" err="1"/>
              <a:t>customer</a:t>
            </a:r>
            <a:r>
              <a:rPr lang="it-IT" dirty="0"/>
              <a:t> sales </a:t>
            </a:r>
            <a:r>
              <a:rPr lang="it-IT" dirty="0" err="1"/>
              <a:t>rates</a:t>
            </a:r>
            <a:r>
              <a:rPr lang="it-IT" dirty="0"/>
              <a:t>, </a:t>
            </a:r>
            <a:r>
              <a:rPr lang="it-IT" dirty="0" err="1"/>
              <a:t>loyalty</a:t>
            </a:r>
            <a:r>
              <a:rPr lang="it-IT" dirty="0"/>
              <a:t> </a:t>
            </a:r>
            <a:r>
              <a:rPr lang="it-IT" dirty="0" err="1"/>
              <a:t>measures</a:t>
            </a:r>
            <a:r>
              <a:rPr lang="it-IT" dirty="0"/>
              <a:t>, etc. </a:t>
            </a:r>
          </a:p>
          <a:p>
            <a:endParaRPr lang="it-IT" dirty="0"/>
          </a:p>
        </p:txBody>
      </p:sp>
    </p:spTree>
    <p:extLst>
      <p:ext uri="{BB962C8B-B14F-4D97-AF65-F5344CB8AC3E}">
        <p14:creationId xmlns:p14="http://schemas.microsoft.com/office/powerpoint/2010/main" val="35105898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4FCFED1-0E35-7A4C-BC86-BFDB11AD1560}"/>
              </a:ext>
            </a:extLst>
          </p:cNvPr>
          <p:cNvSpPr>
            <a:spLocks noGrp="1"/>
          </p:cNvSpPr>
          <p:nvPr>
            <p:ph type="title"/>
          </p:nvPr>
        </p:nvSpPr>
        <p:spPr>
          <a:xfrm>
            <a:off x="628650" y="122871"/>
            <a:ext cx="7886700" cy="1325563"/>
          </a:xfrm>
        </p:spPr>
        <p:txBody>
          <a:bodyPr/>
          <a:lstStyle/>
          <a:p>
            <a:r>
              <a:rPr lang="it-IT" dirty="0"/>
              <a:t>Application: </a:t>
            </a:r>
            <a:r>
              <a:rPr lang="it-IT" dirty="0" err="1"/>
              <a:t>direct</a:t>
            </a:r>
            <a:r>
              <a:rPr lang="it-IT" dirty="0"/>
              <a:t> mailing</a:t>
            </a:r>
          </a:p>
        </p:txBody>
      </p:sp>
      <p:sp>
        <p:nvSpPr>
          <p:cNvPr id="3" name="Segnaposto contenuto 2">
            <a:extLst>
              <a:ext uri="{FF2B5EF4-FFF2-40B4-BE49-F238E27FC236}">
                <a16:creationId xmlns:a16="http://schemas.microsoft.com/office/drawing/2014/main" id="{4605B225-2874-274D-B9FB-E863E6D81B86}"/>
              </a:ext>
            </a:extLst>
          </p:cNvPr>
          <p:cNvSpPr>
            <a:spLocks noGrp="1"/>
          </p:cNvSpPr>
          <p:nvPr>
            <p:ph idx="1"/>
          </p:nvPr>
        </p:nvSpPr>
        <p:spPr>
          <a:xfrm>
            <a:off x="548639" y="1071244"/>
            <a:ext cx="8385635" cy="5489576"/>
          </a:xfrm>
        </p:spPr>
        <p:txBody>
          <a:bodyPr>
            <a:normAutofit fontScale="92500" lnSpcReduction="10000"/>
          </a:bodyPr>
          <a:lstStyle/>
          <a:p>
            <a:pPr marL="0" indent="0">
              <a:buNone/>
            </a:pPr>
            <a:r>
              <a:rPr lang="it-IT" sz="3200" dirty="0"/>
              <a:t>The mailing </a:t>
            </a:r>
            <a:r>
              <a:rPr lang="it-IT" sz="3200" dirty="0" err="1"/>
              <a:t>is</a:t>
            </a:r>
            <a:r>
              <a:rPr lang="it-IT" sz="3200" dirty="0"/>
              <a:t> a </a:t>
            </a:r>
            <a:r>
              <a:rPr lang="it-IT" sz="3200" dirty="0" err="1"/>
              <a:t>direct</a:t>
            </a:r>
            <a:r>
              <a:rPr lang="it-IT" sz="3200" dirty="0"/>
              <a:t>-marketing </a:t>
            </a:r>
            <a:r>
              <a:rPr lang="it-IT" sz="3200" dirty="0" err="1"/>
              <a:t>technique</a:t>
            </a:r>
            <a:r>
              <a:rPr lang="it-IT" sz="3200" dirty="0"/>
              <a:t> </a:t>
            </a:r>
            <a:r>
              <a:rPr lang="it-IT" sz="3200" dirty="0" err="1"/>
              <a:t>that</a:t>
            </a:r>
            <a:r>
              <a:rPr lang="it-IT" sz="3200" dirty="0"/>
              <a:t> </a:t>
            </a:r>
            <a:r>
              <a:rPr lang="it-IT" sz="3200" dirty="0" err="1"/>
              <a:t>has</a:t>
            </a:r>
            <a:r>
              <a:rPr lang="it-IT" sz="3200" dirty="0"/>
              <a:t> </a:t>
            </a:r>
            <a:r>
              <a:rPr lang="it-IT" sz="3200" dirty="0" err="1"/>
              <a:t>traditionally</a:t>
            </a:r>
            <a:r>
              <a:rPr lang="it-IT" sz="3200" dirty="0"/>
              <a:t> </a:t>
            </a:r>
            <a:r>
              <a:rPr lang="it-IT" sz="3200" dirty="0" err="1"/>
              <a:t>been</a:t>
            </a:r>
            <a:r>
              <a:rPr lang="it-IT" sz="3200" dirty="0"/>
              <a:t> </a:t>
            </a:r>
            <a:r>
              <a:rPr lang="it-IT" sz="3200" dirty="0" err="1"/>
              <a:t>one</a:t>
            </a:r>
            <a:r>
              <a:rPr lang="it-IT" sz="3200" dirty="0"/>
              <a:t> of the </a:t>
            </a:r>
            <a:r>
              <a:rPr lang="it-IT" sz="3200" dirty="0" err="1"/>
              <a:t>most</a:t>
            </a:r>
            <a:r>
              <a:rPr lang="it-IT" sz="3200" dirty="0"/>
              <a:t> </a:t>
            </a:r>
            <a:r>
              <a:rPr lang="it-IT" sz="3200" dirty="0" err="1"/>
              <a:t>effective</a:t>
            </a:r>
            <a:r>
              <a:rPr lang="it-IT" sz="3200" dirty="0"/>
              <a:t> </a:t>
            </a:r>
            <a:r>
              <a:rPr lang="it-IT" sz="3200" dirty="0" err="1"/>
              <a:t>methods</a:t>
            </a:r>
            <a:r>
              <a:rPr lang="it-IT" sz="3200" dirty="0"/>
              <a:t> to </a:t>
            </a:r>
            <a:r>
              <a:rPr lang="it-IT" sz="3200" dirty="0" err="1"/>
              <a:t>present</a:t>
            </a:r>
            <a:r>
              <a:rPr lang="it-IT" sz="3200" dirty="0"/>
              <a:t> a new </a:t>
            </a:r>
            <a:r>
              <a:rPr lang="it-IT" sz="3200" dirty="0" err="1"/>
              <a:t>product</a:t>
            </a:r>
            <a:r>
              <a:rPr lang="it-IT" sz="3200" dirty="0"/>
              <a:t> or service to the market. </a:t>
            </a:r>
            <a:r>
              <a:rPr lang="it-IT" sz="3200" dirty="0" err="1"/>
              <a:t>Nevertheless</a:t>
            </a:r>
            <a:r>
              <a:rPr lang="it-IT" sz="3200" dirty="0"/>
              <a:t>, </a:t>
            </a:r>
            <a:r>
              <a:rPr lang="it-IT" sz="3200" dirty="0" err="1"/>
              <a:t>many</a:t>
            </a:r>
            <a:r>
              <a:rPr lang="it-IT" sz="3200" dirty="0"/>
              <a:t> </a:t>
            </a:r>
            <a:r>
              <a:rPr lang="it-IT" sz="3200" dirty="0" err="1"/>
              <a:t>receptors</a:t>
            </a:r>
            <a:r>
              <a:rPr lang="it-IT" sz="3200" dirty="0"/>
              <a:t> </a:t>
            </a:r>
            <a:r>
              <a:rPr lang="it-IT" sz="3200" dirty="0" err="1"/>
              <a:t>will</a:t>
            </a:r>
            <a:r>
              <a:rPr lang="it-IT" sz="3200" dirty="0"/>
              <a:t> </a:t>
            </a:r>
            <a:r>
              <a:rPr lang="it-IT" sz="3200" dirty="0" err="1"/>
              <a:t>not</a:t>
            </a:r>
            <a:r>
              <a:rPr lang="it-IT" sz="3200" dirty="0"/>
              <a:t> be </a:t>
            </a:r>
            <a:r>
              <a:rPr lang="it-IT" sz="3200" dirty="0" err="1"/>
              <a:t>interested</a:t>
            </a:r>
            <a:r>
              <a:rPr lang="it-IT" sz="3200" dirty="0"/>
              <a:t> in the </a:t>
            </a:r>
            <a:r>
              <a:rPr lang="it-IT" sz="3200" dirty="0" err="1"/>
              <a:t>offer</a:t>
            </a:r>
            <a:r>
              <a:rPr lang="it-IT" sz="3200" dirty="0"/>
              <a:t> and </a:t>
            </a:r>
            <a:r>
              <a:rPr lang="it-IT" sz="3200" dirty="0" err="1"/>
              <a:t>will</a:t>
            </a:r>
            <a:r>
              <a:rPr lang="it-IT" sz="3200" dirty="0"/>
              <a:t> </a:t>
            </a:r>
            <a:r>
              <a:rPr lang="it-IT" sz="3200" dirty="0" err="1"/>
              <a:t>not</a:t>
            </a:r>
            <a:r>
              <a:rPr lang="it-IT" sz="3200" dirty="0"/>
              <a:t> </a:t>
            </a:r>
            <a:r>
              <a:rPr lang="it-IT" sz="3200" dirty="0" err="1"/>
              <a:t>pay</a:t>
            </a:r>
            <a:r>
              <a:rPr lang="it-IT" sz="3200" dirty="0"/>
              <a:t> </a:t>
            </a:r>
            <a:r>
              <a:rPr lang="it-IT" sz="3200" dirty="0" err="1"/>
              <a:t>attention</a:t>
            </a:r>
            <a:r>
              <a:rPr lang="it-IT" sz="3200" dirty="0"/>
              <a:t> to the mailing. </a:t>
            </a:r>
            <a:r>
              <a:rPr lang="it-IT" sz="3200" dirty="0" err="1"/>
              <a:t>This</a:t>
            </a:r>
            <a:r>
              <a:rPr lang="it-IT" sz="3200" dirty="0"/>
              <a:t> negative </a:t>
            </a:r>
            <a:r>
              <a:rPr lang="it-IT" sz="3200" dirty="0" err="1"/>
              <a:t>response</a:t>
            </a:r>
            <a:r>
              <a:rPr lang="it-IT" sz="3200" dirty="0"/>
              <a:t> </a:t>
            </a:r>
            <a:r>
              <a:rPr lang="it-IT" sz="3200" dirty="0" err="1"/>
              <a:t>increases</a:t>
            </a:r>
            <a:r>
              <a:rPr lang="it-IT" sz="3200" dirty="0"/>
              <a:t> the </a:t>
            </a:r>
            <a:r>
              <a:rPr lang="it-IT" sz="3200" dirty="0" err="1"/>
              <a:t>company’s</a:t>
            </a:r>
            <a:r>
              <a:rPr lang="it-IT" sz="3200" dirty="0"/>
              <a:t> </a:t>
            </a:r>
            <a:r>
              <a:rPr lang="it-IT" sz="3200" dirty="0" err="1"/>
              <a:t>costs</a:t>
            </a:r>
            <a:r>
              <a:rPr lang="it-IT" sz="3200" dirty="0"/>
              <a:t> </a:t>
            </a:r>
            <a:r>
              <a:rPr lang="it-IT" sz="3200" dirty="0" err="1"/>
              <a:t>because</a:t>
            </a:r>
            <a:r>
              <a:rPr lang="it-IT" sz="3200" dirty="0"/>
              <a:t> </a:t>
            </a:r>
            <a:r>
              <a:rPr lang="it-IT" sz="3200" dirty="0" err="1"/>
              <a:t>promotional</a:t>
            </a:r>
            <a:r>
              <a:rPr lang="it-IT" sz="3200" dirty="0"/>
              <a:t> </a:t>
            </a:r>
            <a:r>
              <a:rPr lang="it-IT" sz="3200" dirty="0" err="1"/>
              <a:t>resources</a:t>
            </a:r>
            <a:r>
              <a:rPr lang="it-IT" sz="3200" dirty="0"/>
              <a:t> are </a:t>
            </a:r>
            <a:r>
              <a:rPr lang="it-IT" sz="3200" dirty="0" err="1"/>
              <a:t>directed</a:t>
            </a:r>
            <a:r>
              <a:rPr lang="it-IT" sz="3200" dirty="0"/>
              <a:t> to </a:t>
            </a:r>
            <a:r>
              <a:rPr lang="it-IT" sz="3200" dirty="0" err="1"/>
              <a:t>unprofitable</a:t>
            </a:r>
            <a:r>
              <a:rPr lang="it-IT" sz="3200" dirty="0"/>
              <a:t> consumers. </a:t>
            </a:r>
          </a:p>
          <a:p>
            <a:pPr marL="0" indent="0">
              <a:buNone/>
            </a:pPr>
            <a:r>
              <a:rPr lang="it-IT" sz="3200" dirty="0"/>
              <a:t>To </a:t>
            </a:r>
            <a:r>
              <a:rPr lang="it-IT" sz="3200" dirty="0" err="1"/>
              <a:t>address</a:t>
            </a:r>
            <a:r>
              <a:rPr lang="it-IT" sz="3200" dirty="0"/>
              <a:t> </a:t>
            </a:r>
            <a:r>
              <a:rPr lang="it-IT" sz="3200" dirty="0" err="1"/>
              <a:t>this</a:t>
            </a:r>
            <a:r>
              <a:rPr lang="it-IT" sz="3200" dirty="0"/>
              <a:t> situation, the company </a:t>
            </a:r>
            <a:r>
              <a:rPr lang="it-IT" sz="3200" dirty="0" err="1"/>
              <a:t>needs</a:t>
            </a:r>
            <a:r>
              <a:rPr lang="it-IT" sz="3200" dirty="0"/>
              <a:t> to </a:t>
            </a:r>
            <a:r>
              <a:rPr lang="it-IT" sz="3200" dirty="0" err="1"/>
              <a:t>acquire</a:t>
            </a:r>
            <a:r>
              <a:rPr lang="it-IT" sz="3200" dirty="0"/>
              <a:t> a </a:t>
            </a:r>
            <a:r>
              <a:rPr lang="it-IT" sz="3200" dirty="0" err="1"/>
              <a:t>better</a:t>
            </a:r>
            <a:r>
              <a:rPr lang="it-IT" sz="3200" dirty="0"/>
              <a:t> </a:t>
            </a:r>
            <a:r>
              <a:rPr lang="it-IT" sz="3200" dirty="0" err="1"/>
              <a:t>knowledge</a:t>
            </a:r>
            <a:r>
              <a:rPr lang="it-IT" sz="3200" dirty="0"/>
              <a:t> of </a:t>
            </a:r>
            <a:r>
              <a:rPr lang="it-IT" sz="3200" dirty="0" err="1"/>
              <a:t>their</a:t>
            </a:r>
            <a:r>
              <a:rPr lang="it-IT" sz="3200" dirty="0"/>
              <a:t> </a:t>
            </a:r>
            <a:r>
              <a:rPr lang="it-IT" sz="3200" dirty="0" err="1"/>
              <a:t>profitable</a:t>
            </a:r>
            <a:r>
              <a:rPr lang="it-IT" sz="3200" dirty="0"/>
              <a:t> clients, </a:t>
            </a:r>
            <a:r>
              <a:rPr lang="it-IT" sz="3200" dirty="0" err="1"/>
              <a:t>identifying</a:t>
            </a:r>
            <a:r>
              <a:rPr lang="it-IT" sz="3200" dirty="0"/>
              <a:t> </a:t>
            </a:r>
            <a:r>
              <a:rPr lang="it-IT" sz="3200" dirty="0" err="1"/>
              <a:t>both</a:t>
            </a:r>
            <a:r>
              <a:rPr lang="it-IT" sz="3200" dirty="0"/>
              <a:t> </a:t>
            </a:r>
            <a:r>
              <a:rPr lang="it-IT" sz="3200" dirty="0" err="1"/>
              <a:t>potential</a:t>
            </a:r>
            <a:r>
              <a:rPr lang="it-IT" sz="3200" dirty="0"/>
              <a:t> buyers and </a:t>
            </a:r>
            <a:r>
              <a:rPr lang="it-IT" sz="3200" dirty="0" err="1"/>
              <a:t>nonpotential</a:t>
            </a:r>
            <a:r>
              <a:rPr lang="it-IT" sz="3200" dirty="0"/>
              <a:t> </a:t>
            </a:r>
            <a:r>
              <a:rPr lang="it-IT" sz="3200" dirty="0" err="1"/>
              <a:t>ones</a:t>
            </a:r>
            <a:r>
              <a:rPr lang="it-IT" sz="3200" dirty="0"/>
              <a:t>, to </a:t>
            </a:r>
            <a:r>
              <a:rPr lang="it-IT" sz="3200" dirty="0" err="1"/>
              <a:t>improve</a:t>
            </a:r>
            <a:r>
              <a:rPr lang="it-IT" sz="3200" dirty="0"/>
              <a:t> the design of </a:t>
            </a:r>
            <a:r>
              <a:rPr lang="it-IT" sz="3200" dirty="0" err="1"/>
              <a:t>its</a:t>
            </a:r>
            <a:r>
              <a:rPr lang="it-IT" sz="3200" dirty="0"/>
              <a:t> </a:t>
            </a:r>
            <a:r>
              <a:rPr lang="it-IT" sz="3200" dirty="0" err="1"/>
              <a:t>promotional</a:t>
            </a:r>
            <a:r>
              <a:rPr lang="it-IT" sz="3200" dirty="0"/>
              <a:t> </a:t>
            </a:r>
            <a:r>
              <a:rPr lang="it-IT" sz="3200" dirty="0" err="1"/>
              <a:t>politics</a:t>
            </a:r>
            <a:r>
              <a:rPr lang="it-IT" sz="3200" dirty="0"/>
              <a:t> and to </a:t>
            </a:r>
            <a:r>
              <a:rPr lang="it-IT" sz="3200" dirty="0" err="1"/>
              <a:t>avoid</a:t>
            </a:r>
            <a:r>
              <a:rPr lang="it-IT" sz="3200" dirty="0"/>
              <a:t> </a:t>
            </a:r>
            <a:r>
              <a:rPr lang="it-IT" sz="3200" dirty="0" err="1"/>
              <a:t>wasting</a:t>
            </a:r>
            <a:r>
              <a:rPr lang="it-IT" sz="3200" dirty="0"/>
              <a:t> time and </a:t>
            </a:r>
            <a:r>
              <a:rPr lang="it-IT" sz="3200" dirty="0" err="1"/>
              <a:t>resources</a:t>
            </a:r>
            <a:r>
              <a:rPr lang="it-IT" sz="3200" dirty="0"/>
              <a:t>. </a:t>
            </a:r>
          </a:p>
          <a:p>
            <a:pPr marL="0" indent="0">
              <a:buNone/>
            </a:pPr>
            <a:endParaRPr lang="it-IT" dirty="0"/>
          </a:p>
        </p:txBody>
      </p:sp>
    </p:spTree>
    <p:extLst>
      <p:ext uri="{BB962C8B-B14F-4D97-AF65-F5344CB8AC3E}">
        <p14:creationId xmlns:p14="http://schemas.microsoft.com/office/powerpoint/2010/main" val="34656949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4605B225-2874-274D-B9FB-E863E6D81B86}"/>
              </a:ext>
            </a:extLst>
          </p:cNvPr>
          <p:cNvSpPr>
            <a:spLocks noGrp="1"/>
          </p:cNvSpPr>
          <p:nvPr>
            <p:ph idx="1"/>
          </p:nvPr>
        </p:nvSpPr>
        <p:spPr>
          <a:xfrm>
            <a:off x="548640" y="1071244"/>
            <a:ext cx="7886700" cy="5489576"/>
          </a:xfrm>
        </p:spPr>
        <p:txBody>
          <a:bodyPr>
            <a:normAutofit fontScale="85000" lnSpcReduction="10000"/>
          </a:bodyPr>
          <a:lstStyle/>
          <a:p>
            <a:pPr marL="0" indent="0">
              <a:buNone/>
            </a:pPr>
            <a:r>
              <a:rPr lang="it-IT" sz="3200" dirty="0"/>
              <a:t>Three-stage </a:t>
            </a:r>
            <a:r>
              <a:rPr lang="it-IT" sz="3200" dirty="0" err="1"/>
              <a:t>methodology</a:t>
            </a:r>
            <a:r>
              <a:rPr lang="it-IT" sz="3200" dirty="0"/>
              <a:t> </a:t>
            </a:r>
            <a:r>
              <a:rPr lang="it-IT" sz="3200" dirty="0" err="1"/>
              <a:t>has</a:t>
            </a:r>
            <a:r>
              <a:rPr lang="it-IT" sz="3200" dirty="0"/>
              <a:t> </a:t>
            </a:r>
            <a:r>
              <a:rPr lang="it-IT" sz="3200" dirty="0" err="1"/>
              <a:t>been</a:t>
            </a:r>
            <a:r>
              <a:rPr lang="it-IT" sz="3200" dirty="0"/>
              <a:t> </a:t>
            </a:r>
            <a:r>
              <a:rPr lang="it-IT" sz="3200" dirty="0" err="1"/>
              <a:t>proposed</a:t>
            </a:r>
            <a:r>
              <a:rPr lang="it-IT" sz="3200" dirty="0"/>
              <a:t> to </a:t>
            </a:r>
            <a:r>
              <a:rPr lang="it-IT" sz="3200" dirty="0" err="1"/>
              <a:t>manage</a:t>
            </a:r>
            <a:r>
              <a:rPr lang="it-IT" sz="3200" dirty="0"/>
              <a:t> the mailing </a:t>
            </a:r>
            <a:r>
              <a:rPr lang="it-IT" sz="3200" dirty="0" err="1"/>
              <a:t>politics</a:t>
            </a:r>
            <a:r>
              <a:rPr lang="it-IT" sz="3200" dirty="0"/>
              <a:t>: </a:t>
            </a:r>
          </a:p>
          <a:p>
            <a:r>
              <a:rPr lang="it-IT" sz="3200" dirty="0" err="1"/>
              <a:t>Identify</a:t>
            </a:r>
            <a:r>
              <a:rPr lang="it-IT" sz="3200" dirty="0"/>
              <a:t> the </a:t>
            </a:r>
            <a:r>
              <a:rPr lang="it-IT" sz="3200" dirty="0" err="1"/>
              <a:t>features</a:t>
            </a:r>
            <a:r>
              <a:rPr lang="it-IT" sz="3200" dirty="0"/>
              <a:t> </a:t>
            </a:r>
            <a:r>
              <a:rPr lang="it-IT" sz="3200" dirty="0" err="1"/>
              <a:t>that</a:t>
            </a:r>
            <a:r>
              <a:rPr lang="it-IT" sz="3200" dirty="0"/>
              <a:t> </a:t>
            </a:r>
            <a:r>
              <a:rPr lang="it-IT" sz="3200" dirty="0" err="1"/>
              <a:t>better</a:t>
            </a:r>
            <a:r>
              <a:rPr lang="it-IT" sz="3200" dirty="0"/>
              <a:t> </a:t>
            </a:r>
            <a:r>
              <a:rPr lang="it-IT" sz="3200" dirty="0" err="1"/>
              <a:t>characterize</a:t>
            </a:r>
            <a:r>
              <a:rPr lang="it-IT" sz="3200" dirty="0"/>
              <a:t> the </a:t>
            </a:r>
            <a:r>
              <a:rPr lang="it-IT" sz="3200" dirty="0" err="1"/>
              <a:t>customers</a:t>
            </a:r>
            <a:r>
              <a:rPr lang="it-IT" sz="3200" dirty="0"/>
              <a:t>’ </a:t>
            </a:r>
            <a:r>
              <a:rPr lang="it-IT" sz="3200" dirty="0" err="1"/>
              <a:t>behavior</a:t>
            </a:r>
            <a:r>
              <a:rPr lang="it-IT" sz="3200" dirty="0"/>
              <a:t> (</a:t>
            </a:r>
            <a:r>
              <a:rPr lang="it-IT" sz="3200" dirty="0" err="1"/>
              <a:t>observable</a:t>
            </a:r>
            <a:r>
              <a:rPr lang="it-IT" sz="3200" dirty="0"/>
              <a:t> and </a:t>
            </a:r>
            <a:r>
              <a:rPr lang="it-IT" sz="3200" dirty="0" err="1"/>
              <a:t>nonobservable</a:t>
            </a:r>
            <a:r>
              <a:rPr lang="it-IT" sz="3200" dirty="0"/>
              <a:t> </a:t>
            </a:r>
            <a:r>
              <a:rPr lang="it-IT" sz="3200" dirty="0" err="1"/>
              <a:t>variables</a:t>
            </a:r>
            <a:r>
              <a:rPr lang="it-IT" sz="3200" dirty="0"/>
              <a:t>) </a:t>
            </a:r>
            <a:r>
              <a:rPr lang="it-IT" sz="3200" dirty="0" err="1"/>
              <a:t>using</a:t>
            </a:r>
            <a:r>
              <a:rPr lang="it-IT" sz="3200" dirty="0"/>
              <a:t> </a:t>
            </a:r>
            <a:r>
              <a:rPr lang="it-IT" sz="3200" dirty="0" err="1"/>
              <a:t>embedded</a:t>
            </a:r>
            <a:r>
              <a:rPr lang="it-IT" sz="3200" dirty="0"/>
              <a:t> </a:t>
            </a:r>
            <a:r>
              <a:rPr lang="it-IT" sz="3200" dirty="0" err="1"/>
              <a:t>algorithms</a:t>
            </a:r>
            <a:r>
              <a:rPr lang="it-IT" sz="3200" dirty="0"/>
              <a:t> </a:t>
            </a:r>
            <a:r>
              <a:rPr lang="it-IT" sz="3200" dirty="0" err="1"/>
              <a:t>included</a:t>
            </a:r>
            <a:r>
              <a:rPr lang="it-IT" sz="3200" dirty="0"/>
              <a:t> in </a:t>
            </a:r>
            <a:r>
              <a:rPr lang="it-IT" sz="3200" dirty="0" err="1"/>
              <a:t>decision</a:t>
            </a:r>
            <a:r>
              <a:rPr lang="it-IT" sz="3200" dirty="0"/>
              <a:t> </a:t>
            </a:r>
            <a:r>
              <a:rPr lang="it-IT" sz="3200" dirty="0" err="1"/>
              <a:t>tree</a:t>
            </a:r>
            <a:r>
              <a:rPr lang="it-IT" sz="3200" dirty="0"/>
              <a:t> </a:t>
            </a:r>
            <a:r>
              <a:rPr lang="it-IT" sz="3200" dirty="0" err="1"/>
              <a:t>based</a:t>
            </a:r>
            <a:r>
              <a:rPr lang="it-IT" sz="3200" dirty="0"/>
              <a:t> </a:t>
            </a:r>
            <a:r>
              <a:rPr lang="it-IT" sz="3200" dirty="0" err="1"/>
              <a:t>models</a:t>
            </a:r>
            <a:r>
              <a:rPr lang="it-IT" sz="3200" dirty="0"/>
              <a:t>. </a:t>
            </a:r>
          </a:p>
          <a:p>
            <a:r>
              <a:rPr lang="it-IT" sz="3200" dirty="0" err="1"/>
              <a:t>Implement</a:t>
            </a:r>
            <a:r>
              <a:rPr lang="it-IT" sz="3200" dirty="0"/>
              <a:t> a </a:t>
            </a:r>
            <a:r>
              <a:rPr lang="it-IT" sz="3200" dirty="0" err="1"/>
              <a:t>segmentation</a:t>
            </a:r>
            <a:r>
              <a:rPr lang="it-IT" sz="3200" dirty="0"/>
              <a:t> </a:t>
            </a:r>
            <a:r>
              <a:rPr lang="it-IT" sz="3200" dirty="0" err="1"/>
              <a:t>method</a:t>
            </a:r>
            <a:r>
              <a:rPr lang="it-IT" sz="3200" dirty="0"/>
              <a:t> </a:t>
            </a:r>
            <a:r>
              <a:rPr lang="it-IT" sz="3200" dirty="0" err="1"/>
              <a:t>that</a:t>
            </a:r>
            <a:r>
              <a:rPr lang="it-IT" sz="3200" dirty="0"/>
              <a:t> </a:t>
            </a:r>
            <a:r>
              <a:rPr lang="it-IT" sz="3200" dirty="0" err="1"/>
              <a:t>provides</a:t>
            </a:r>
            <a:r>
              <a:rPr lang="it-IT" sz="3200" dirty="0"/>
              <a:t> </a:t>
            </a:r>
            <a:r>
              <a:rPr lang="it-IT" sz="3200" dirty="0" err="1"/>
              <a:t>both</a:t>
            </a:r>
            <a:r>
              <a:rPr lang="it-IT" sz="3200" dirty="0"/>
              <a:t> a high performance and a </a:t>
            </a:r>
            <a:r>
              <a:rPr lang="it-IT" sz="3200" dirty="0" err="1"/>
              <a:t>satisfactory</a:t>
            </a:r>
            <a:r>
              <a:rPr lang="it-IT" sz="3200" dirty="0"/>
              <a:t> degree of </a:t>
            </a:r>
            <a:r>
              <a:rPr lang="it-IT" sz="3200" dirty="0" err="1"/>
              <a:t>interpretability</a:t>
            </a:r>
            <a:r>
              <a:rPr lang="it-IT" sz="3200" dirty="0"/>
              <a:t> for managers, testing </a:t>
            </a:r>
            <a:r>
              <a:rPr lang="it-IT" sz="3200" dirty="0" err="1"/>
              <a:t>both</a:t>
            </a:r>
            <a:r>
              <a:rPr lang="it-IT" sz="3200" dirty="0"/>
              <a:t> </a:t>
            </a:r>
            <a:r>
              <a:rPr lang="it-IT" sz="3200" dirty="0" err="1"/>
              <a:t>statistical</a:t>
            </a:r>
            <a:r>
              <a:rPr lang="it-IT" sz="3200" dirty="0"/>
              <a:t> models (</a:t>
            </a:r>
            <a:r>
              <a:rPr lang="it-IT" sz="3200" dirty="0" err="1"/>
              <a:t>discriminant</a:t>
            </a:r>
            <a:r>
              <a:rPr lang="it-IT" sz="3200" dirty="0"/>
              <a:t> </a:t>
            </a:r>
            <a:r>
              <a:rPr lang="it-IT" sz="3200" dirty="0" err="1"/>
              <a:t>analysis</a:t>
            </a:r>
            <a:r>
              <a:rPr lang="it-IT" sz="3200" dirty="0"/>
              <a:t>) and </a:t>
            </a:r>
            <a:r>
              <a:rPr lang="it-IT" sz="3200" dirty="0" err="1"/>
              <a:t>decision</a:t>
            </a:r>
            <a:r>
              <a:rPr lang="it-IT" sz="3200" dirty="0"/>
              <a:t> </a:t>
            </a:r>
            <a:r>
              <a:rPr lang="it-IT" sz="3200" dirty="0" err="1"/>
              <a:t>trees</a:t>
            </a:r>
            <a:r>
              <a:rPr lang="it-IT" sz="3200" dirty="0"/>
              <a:t> (</a:t>
            </a:r>
            <a:r>
              <a:rPr lang="it-IT" sz="3200" dirty="0" err="1"/>
              <a:t>univariate</a:t>
            </a:r>
            <a:r>
              <a:rPr lang="it-IT" sz="3200" dirty="0"/>
              <a:t> and oblique </a:t>
            </a:r>
            <a:r>
              <a:rPr lang="it-IT" sz="3200" dirty="0" err="1"/>
              <a:t>ones</a:t>
            </a:r>
            <a:r>
              <a:rPr lang="it-IT" sz="3200" dirty="0"/>
              <a:t>). </a:t>
            </a:r>
          </a:p>
          <a:p>
            <a:r>
              <a:rPr lang="it-IT" sz="3200" dirty="0" err="1"/>
              <a:t>Evaluate</a:t>
            </a:r>
            <a:r>
              <a:rPr lang="it-IT" sz="3200" dirty="0"/>
              <a:t> the </a:t>
            </a:r>
            <a:r>
              <a:rPr lang="it-IT" sz="3200" dirty="0" err="1"/>
              <a:t>profitability</a:t>
            </a:r>
            <a:r>
              <a:rPr lang="it-IT" sz="3200" dirty="0"/>
              <a:t> of alternative </a:t>
            </a:r>
            <a:r>
              <a:rPr lang="it-IT" sz="3200" dirty="0" err="1"/>
              <a:t>promotional</a:t>
            </a:r>
            <a:r>
              <a:rPr lang="it-IT" sz="3200" dirty="0"/>
              <a:t> </a:t>
            </a:r>
            <a:r>
              <a:rPr lang="it-IT" sz="3200" dirty="0" err="1"/>
              <a:t>politics</a:t>
            </a:r>
            <a:r>
              <a:rPr lang="it-IT" sz="3200" dirty="0"/>
              <a:t>, </a:t>
            </a:r>
            <a:r>
              <a:rPr lang="it-IT" sz="3200" dirty="0" err="1"/>
              <a:t>using</a:t>
            </a:r>
            <a:r>
              <a:rPr lang="it-IT" sz="3200" dirty="0"/>
              <a:t> a </a:t>
            </a:r>
            <a:r>
              <a:rPr lang="it-IT" sz="3200" dirty="0" err="1"/>
              <a:t>cost</a:t>
            </a:r>
            <a:r>
              <a:rPr lang="it-IT" sz="3200" dirty="0"/>
              <a:t>–benefit </a:t>
            </a:r>
            <a:r>
              <a:rPr lang="it-IT" sz="3200" dirty="0" err="1"/>
              <a:t>function</a:t>
            </a:r>
            <a:r>
              <a:rPr lang="it-IT" sz="3200" dirty="0"/>
              <a:t> </a:t>
            </a:r>
            <a:r>
              <a:rPr lang="it-IT" sz="3200" dirty="0" err="1"/>
              <a:t>based</a:t>
            </a:r>
            <a:r>
              <a:rPr lang="it-IT" sz="3200" dirty="0"/>
              <a:t> on the </a:t>
            </a:r>
            <a:r>
              <a:rPr lang="it-IT" sz="3200" dirty="0" err="1"/>
              <a:t>Customer</a:t>
            </a:r>
            <a:r>
              <a:rPr lang="it-IT" sz="3200" dirty="0"/>
              <a:t> </a:t>
            </a:r>
            <a:r>
              <a:rPr lang="it-IT" sz="3200" dirty="0" err="1"/>
              <a:t>Profitability</a:t>
            </a:r>
            <a:r>
              <a:rPr lang="it-IT" sz="3200" dirty="0"/>
              <a:t> Accounting </a:t>
            </a:r>
            <a:r>
              <a:rPr lang="it-IT" sz="3200" dirty="0" err="1"/>
              <a:t>approach</a:t>
            </a:r>
            <a:r>
              <a:rPr lang="it-IT" sz="3200" dirty="0"/>
              <a:t>. </a:t>
            </a:r>
          </a:p>
          <a:p>
            <a:endParaRPr lang="it-IT" dirty="0"/>
          </a:p>
        </p:txBody>
      </p:sp>
    </p:spTree>
    <p:extLst>
      <p:ext uri="{BB962C8B-B14F-4D97-AF65-F5344CB8AC3E}">
        <p14:creationId xmlns:p14="http://schemas.microsoft.com/office/powerpoint/2010/main" val="33744624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228E66C5-4C1C-B942-8AAD-598396B78261}"/>
              </a:ext>
            </a:extLst>
          </p:cNvPr>
          <p:cNvSpPr>
            <a:spLocks noGrp="1"/>
          </p:cNvSpPr>
          <p:nvPr>
            <p:ph idx="1"/>
          </p:nvPr>
        </p:nvSpPr>
        <p:spPr>
          <a:xfrm>
            <a:off x="525780" y="545284"/>
            <a:ext cx="7886700" cy="5929292"/>
          </a:xfrm>
        </p:spPr>
        <p:txBody>
          <a:bodyPr>
            <a:normAutofit fontScale="70000" lnSpcReduction="20000"/>
          </a:bodyPr>
          <a:lstStyle/>
          <a:p>
            <a:pPr marL="0" indent="0">
              <a:buNone/>
            </a:pPr>
            <a:r>
              <a:rPr lang="it-IT" sz="3300" dirty="0"/>
              <a:t>The </a:t>
            </a:r>
            <a:r>
              <a:rPr lang="it-IT" sz="3300" dirty="0" err="1"/>
              <a:t>validity</a:t>
            </a:r>
            <a:r>
              <a:rPr lang="it-IT" sz="3300" dirty="0"/>
              <a:t> of the </a:t>
            </a:r>
            <a:r>
              <a:rPr lang="it-IT" sz="3300" dirty="0" err="1"/>
              <a:t>previous</a:t>
            </a:r>
            <a:r>
              <a:rPr lang="it-IT" sz="3300" dirty="0"/>
              <a:t> </a:t>
            </a:r>
            <a:r>
              <a:rPr lang="it-IT" sz="3300" dirty="0" err="1"/>
              <a:t>proposal</a:t>
            </a:r>
            <a:r>
              <a:rPr lang="it-IT" sz="3300" dirty="0"/>
              <a:t> </a:t>
            </a:r>
            <a:r>
              <a:rPr lang="it-IT" sz="3300" dirty="0" err="1"/>
              <a:t>has</a:t>
            </a:r>
            <a:r>
              <a:rPr lang="it-IT" sz="3300" dirty="0"/>
              <a:t> </a:t>
            </a:r>
            <a:r>
              <a:rPr lang="it-IT" sz="3300" dirty="0" err="1"/>
              <a:t>been</a:t>
            </a:r>
            <a:r>
              <a:rPr lang="it-IT" sz="3300" dirty="0"/>
              <a:t> </a:t>
            </a:r>
            <a:r>
              <a:rPr lang="it-IT" sz="3300" dirty="0" err="1"/>
              <a:t>evaluated</a:t>
            </a:r>
            <a:r>
              <a:rPr lang="it-IT" sz="3300" dirty="0"/>
              <a:t> </a:t>
            </a:r>
            <a:r>
              <a:rPr lang="it-IT" sz="3300" dirty="0" err="1"/>
              <a:t>through</a:t>
            </a:r>
            <a:r>
              <a:rPr lang="it-IT" sz="3300" dirty="0"/>
              <a:t> the </a:t>
            </a:r>
            <a:r>
              <a:rPr lang="it-IT" sz="3300" dirty="0" err="1"/>
              <a:t>analysis</a:t>
            </a:r>
            <a:r>
              <a:rPr lang="it-IT" sz="3300" dirty="0"/>
              <a:t> of an </a:t>
            </a:r>
            <a:r>
              <a:rPr lang="it-IT" sz="3300" dirty="0" err="1"/>
              <a:t>empirical</a:t>
            </a:r>
            <a:r>
              <a:rPr lang="it-IT" sz="3300" dirty="0"/>
              <a:t> database </a:t>
            </a:r>
            <a:r>
              <a:rPr lang="it-IT" sz="3300" dirty="0" err="1"/>
              <a:t>which</a:t>
            </a:r>
            <a:r>
              <a:rPr lang="it-IT" sz="3300" dirty="0"/>
              <a:t> </a:t>
            </a:r>
            <a:r>
              <a:rPr lang="it-IT" sz="3300" dirty="0" err="1"/>
              <a:t>collects</a:t>
            </a:r>
            <a:r>
              <a:rPr lang="it-IT" sz="3300" dirty="0"/>
              <a:t> information on 5,822 customers from an insurance company with the </a:t>
            </a:r>
            <a:r>
              <a:rPr lang="it-IT" sz="3300" dirty="0" err="1"/>
              <a:t>aim</a:t>
            </a:r>
            <a:r>
              <a:rPr lang="it-IT" sz="3300" dirty="0"/>
              <a:t> of </a:t>
            </a:r>
            <a:r>
              <a:rPr lang="it-IT" sz="3300" dirty="0" err="1"/>
              <a:t>identifying</a:t>
            </a:r>
            <a:r>
              <a:rPr lang="it-IT" sz="3300" dirty="0"/>
              <a:t> the </a:t>
            </a:r>
            <a:r>
              <a:rPr lang="it-IT" sz="3300" dirty="0" err="1"/>
              <a:t>variables</a:t>
            </a:r>
            <a:r>
              <a:rPr lang="it-IT" sz="3300" dirty="0"/>
              <a:t> </a:t>
            </a:r>
            <a:r>
              <a:rPr lang="it-IT" sz="3300" dirty="0" err="1"/>
              <a:t>that</a:t>
            </a:r>
            <a:r>
              <a:rPr lang="it-IT" sz="3300" dirty="0"/>
              <a:t> </a:t>
            </a:r>
            <a:r>
              <a:rPr lang="it-IT" sz="3300" dirty="0" err="1"/>
              <a:t>better</a:t>
            </a:r>
            <a:r>
              <a:rPr lang="it-IT" sz="3300" dirty="0"/>
              <a:t> </a:t>
            </a:r>
            <a:r>
              <a:rPr lang="it-IT" sz="3300" dirty="0" err="1"/>
              <a:t>characterize</a:t>
            </a:r>
            <a:r>
              <a:rPr lang="it-IT" sz="3300" dirty="0"/>
              <a:t> clients </a:t>
            </a:r>
            <a:r>
              <a:rPr lang="it-IT" sz="3300" dirty="0" err="1"/>
              <a:t>who</a:t>
            </a:r>
            <a:r>
              <a:rPr lang="it-IT" sz="3300" dirty="0"/>
              <a:t> </a:t>
            </a:r>
            <a:r>
              <a:rPr lang="it-IT" sz="3300" dirty="0" err="1"/>
              <a:t>purchased</a:t>
            </a:r>
            <a:r>
              <a:rPr lang="it-IT" sz="3300" dirty="0"/>
              <a:t> a caravan insurance policy after a mailing </a:t>
            </a:r>
            <a:r>
              <a:rPr lang="it-IT" sz="3300" dirty="0" err="1"/>
              <a:t>process</a:t>
            </a:r>
            <a:r>
              <a:rPr lang="it-IT" sz="3300" dirty="0"/>
              <a:t>.</a:t>
            </a:r>
          </a:p>
          <a:p>
            <a:pPr marL="0" indent="0">
              <a:buNone/>
            </a:pPr>
            <a:r>
              <a:rPr lang="it-IT" sz="3300" dirty="0" err="1"/>
              <a:t>This</a:t>
            </a:r>
            <a:r>
              <a:rPr lang="it-IT" sz="3300" dirty="0"/>
              <a:t> </a:t>
            </a:r>
            <a:r>
              <a:rPr lang="it-IT" sz="3300" dirty="0" err="1"/>
              <a:t>previous</a:t>
            </a:r>
            <a:r>
              <a:rPr lang="it-IT" sz="3300" dirty="0"/>
              <a:t> </a:t>
            </a:r>
            <a:r>
              <a:rPr lang="it-IT" sz="3300" dirty="0" err="1"/>
              <a:t>segmentation</a:t>
            </a:r>
            <a:r>
              <a:rPr lang="it-IT" sz="3300" dirty="0"/>
              <a:t> </a:t>
            </a:r>
            <a:r>
              <a:rPr lang="it-IT" sz="3300" dirty="0" err="1"/>
              <a:t>will</a:t>
            </a:r>
            <a:r>
              <a:rPr lang="it-IT" sz="3300" dirty="0"/>
              <a:t> be </a:t>
            </a:r>
            <a:r>
              <a:rPr lang="it-IT" sz="3300" dirty="0" err="1"/>
              <a:t>used</a:t>
            </a:r>
            <a:r>
              <a:rPr lang="it-IT" sz="3300" dirty="0"/>
              <a:t> to </a:t>
            </a:r>
            <a:r>
              <a:rPr lang="it-IT" sz="3300" dirty="0" err="1"/>
              <a:t>develop</a:t>
            </a:r>
            <a:r>
              <a:rPr lang="it-IT" sz="3300" dirty="0"/>
              <a:t> a new </a:t>
            </a:r>
            <a:r>
              <a:rPr lang="it-IT" sz="3300" dirty="0" err="1"/>
              <a:t>promotional</a:t>
            </a:r>
            <a:r>
              <a:rPr lang="it-IT" sz="3300" dirty="0"/>
              <a:t> mailing in a </a:t>
            </a:r>
            <a:r>
              <a:rPr lang="it-IT" sz="3300" dirty="0" err="1"/>
              <a:t>different</a:t>
            </a:r>
            <a:r>
              <a:rPr lang="it-IT" sz="3300" dirty="0"/>
              <a:t> </a:t>
            </a:r>
            <a:r>
              <a:rPr lang="it-IT" sz="3300" dirty="0" err="1"/>
              <a:t>geographical</a:t>
            </a:r>
            <a:r>
              <a:rPr lang="it-IT" sz="3300" dirty="0"/>
              <a:t> location, </a:t>
            </a:r>
            <a:r>
              <a:rPr lang="it-IT" sz="3300" dirty="0" err="1"/>
              <a:t>directed</a:t>
            </a:r>
            <a:r>
              <a:rPr lang="it-IT" sz="3300" dirty="0"/>
              <a:t> to 4,000 </a:t>
            </a:r>
            <a:r>
              <a:rPr lang="it-IT" sz="3300" dirty="0" err="1"/>
              <a:t>potential</a:t>
            </a:r>
            <a:r>
              <a:rPr lang="it-IT" sz="3300" dirty="0"/>
              <a:t> new clients, to </a:t>
            </a:r>
            <a:r>
              <a:rPr lang="it-IT" sz="3300" dirty="0" err="1"/>
              <a:t>improve</a:t>
            </a:r>
            <a:r>
              <a:rPr lang="it-IT" sz="3300" dirty="0"/>
              <a:t> the positive </a:t>
            </a:r>
            <a:r>
              <a:rPr lang="it-IT" sz="3300" dirty="0" err="1"/>
              <a:t>answers</a:t>
            </a:r>
            <a:r>
              <a:rPr lang="it-IT" sz="3300" dirty="0"/>
              <a:t> rate (</a:t>
            </a:r>
            <a:r>
              <a:rPr lang="it-IT" sz="3300" dirty="0" err="1"/>
              <a:t>only</a:t>
            </a:r>
            <a:r>
              <a:rPr lang="it-IT" sz="3300" dirty="0"/>
              <a:t> 5.97% for the first 5,822 </a:t>
            </a:r>
            <a:r>
              <a:rPr lang="it-IT" sz="3300" dirty="0" err="1"/>
              <a:t>individuals</a:t>
            </a:r>
            <a:r>
              <a:rPr lang="it-IT" sz="3300" dirty="0"/>
              <a:t>) and to </a:t>
            </a:r>
            <a:r>
              <a:rPr lang="it-IT" sz="3300" dirty="0" err="1"/>
              <a:t>optimize</a:t>
            </a:r>
            <a:r>
              <a:rPr lang="it-IT" sz="3300" dirty="0"/>
              <a:t> the </a:t>
            </a:r>
            <a:r>
              <a:rPr lang="it-IT" sz="3300" dirty="0" err="1"/>
              <a:t>final</a:t>
            </a:r>
            <a:r>
              <a:rPr lang="it-IT" sz="3300" dirty="0"/>
              <a:t> profit of the company. </a:t>
            </a:r>
          </a:p>
          <a:p>
            <a:pPr marL="0" indent="0">
              <a:buNone/>
            </a:pPr>
            <a:r>
              <a:rPr lang="it-IT" sz="3300" dirty="0" err="1"/>
              <a:t>As</a:t>
            </a:r>
            <a:r>
              <a:rPr lang="it-IT" sz="3300" dirty="0"/>
              <a:t> a </a:t>
            </a:r>
            <a:r>
              <a:rPr lang="it-IT" sz="3300" dirty="0" err="1"/>
              <a:t>consequence</a:t>
            </a:r>
            <a:r>
              <a:rPr lang="it-IT" sz="3300" dirty="0"/>
              <a:t>, the first dataset (5,822 customers) </a:t>
            </a:r>
            <a:r>
              <a:rPr lang="it-IT" sz="3300" dirty="0" err="1"/>
              <a:t>will</a:t>
            </a:r>
            <a:r>
              <a:rPr lang="it-IT" sz="3300" dirty="0"/>
              <a:t> be </a:t>
            </a:r>
            <a:r>
              <a:rPr lang="it-IT" sz="3300" dirty="0" err="1"/>
              <a:t>used</a:t>
            </a:r>
            <a:r>
              <a:rPr lang="it-IT" sz="3300" dirty="0"/>
              <a:t> </a:t>
            </a:r>
            <a:r>
              <a:rPr lang="it-IT" sz="3300" dirty="0" err="1"/>
              <a:t>as</a:t>
            </a:r>
            <a:r>
              <a:rPr lang="it-IT" sz="3300" dirty="0"/>
              <a:t> the training set to design the CRM-CPA (</a:t>
            </a:r>
            <a:r>
              <a:rPr lang="it-IT" sz="3300" i="1" dirty="0"/>
              <a:t>Customer </a:t>
            </a:r>
            <a:r>
              <a:rPr lang="it-IT" sz="3300" i="1" dirty="0" err="1"/>
              <a:t>Relationship</a:t>
            </a:r>
            <a:r>
              <a:rPr lang="it-IT" sz="3300" i="1" dirty="0"/>
              <a:t> Management   - Cost Per </a:t>
            </a:r>
            <a:r>
              <a:rPr lang="it-IT" sz="3300" i="1" dirty="0" err="1"/>
              <a:t>Acquisition</a:t>
            </a:r>
            <a:r>
              <a:rPr lang="it-IT" sz="2400" b="0" i="0" dirty="0">
                <a:solidFill>
                  <a:srgbClr val="4D5156"/>
                </a:solidFill>
                <a:effectLst/>
                <a:latin typeface="arial" panose="020B0604020202020204" pitchFamily="34" charset="0"/>
              </a:rPr>
              <a:t>) </a:t>
            </a:r>
            <a:r>
              <a:rPr lang="it-IT" sz="3300" dirty="0"/>
              <a:t>model and the second group (4,000 customers) </a:t>
            </a:r>
            <a:r>
              <a:rPr lang="it-IT" sz="3300" dirty="0" err="1"/>
              <a:t>will</a:t>
            </a:r>
            <a:r>
              <a:rPr lang="it-IT" sz="3300" dirty="0"/>
              <a:t> be </a:t>
            </a:r>
            <a:r>
              <a:rPr lang="it-IT" sz="3300" dirty="0" err="1"/>
              <a:t>employed</a:t>
            </a:r>
            <a:r>
              <a:rPr lang="it-IT" sz="3300" dirty="0"/>
              <a:t> </a:t>
            </a:r>
            <a:r>
              <a:rPr lang="it-IT" sz="3300" dirty="0" err="1"/>
              <a:t>as</a:t>
            </a:r>
            <a:r>
              <a:rPr lang="it-IT" sz="3300" dirty="0"/>
              <a:t> the </a:t>
            </a:r>
            <a:r>
              <a:rPr lang="it-IT" sz="3300" dirty="0" err="1"/>
              <a:t>validation</a:t>
            </a:r>
            <a:r>
              <a:rPr lang="it-IT" sz="3300" dirty="0"/>
              <a:t> set to </a:t>
            </a:r>
            <a:r>
              <a:rPr lang="it-IT" sz="3300" dirty="0" err="1"/>
              <a:t>verify</a:t>
            </a:r>
            <a:r>
              <a:rPr lang="it-IT" sz="3300" dirty="0"/>
              <a:t> the </a:t>
            </a:r>
            <a:r>
              <a:rPr lang="it-IT" sz="3300" dirty="0" err="1"/>
              <a:t>true</a:t>
            </a:r>
            <a:r>
              <a:rPr lang="it-IT" sz="3300" dirty="0"/>
              <a:t> performance of the </a:t>
            </a:r>
            <a:r>
              <a:rPr lang="it-IT" sz="3300" dirty="0" err="1"/>
              <a:t>proposal</a:t>
            </a:r>
            <a:r>
              <a:rPr lang="it-IT" sz="3300" dirty="0"/>
              <a:t>. </a:t>
            </a:r>
          </a:p>
          <a:p>
            <a:pPr marL="0" indent="0">
              <a:buNone/>
            </a:pPr>
            <a:r>
              <a:rPr lang="it-IT" sz="3300" dirty="0"/>
              <a:t>Inside the database, </a:t>
            </a:r>
            <a:r>
              <a:rPr lang="it-IT" sz="3300" dirty="0" err="1"/>
              <a:t>each</a:t>
            </a:r>
            <a:r>
              <a:rPr lang="it-IT" sz="3300" dirty="0"/>
              <a:t> </a:t>
            </a:r>
            <a:r>
              <a:rPr lang="it-IT" sz="3300" dirty="0" err="1"/>
              <a:t>customer</a:t>
            </a:r>
            <a:r>
              <a:rPr lang="it-IT" sz="3300" dirty="0"/>
              <a:t> </a:t>
            </a:r>
            <a:r>
              <a:rPr lang="it-IT" sz="3300" dirty="0" err="1"/>
              <a:t>is</a:t>
            </a:r>
            <a:r>
              <a:rPr lang="it-IT" sz="3300" dirty="0"/>
              <a:t> </a:t>
            </a:r>
            <a:r>
              <a:rPr lang="it-IT" sz="3300" dirty="0" err="1"/>
              <a:t>characterized</a:t>
            </a:r>
            <a:r>
              <a:rPr lang="it-IT" sz="3300" dirty="0"/>
              <a:t> by 85 </a:t>
            </a:r>
            <a:r>
              <a:rPr lang="it-IT" sz="3300" dirty="0" err="1"/>
              <a:t>attributes</a:t>
            </a:r>
            <a:r>
              <a:rPr lang="it-IT" sz="3300" dirty="0"/>
              <a:t> </a:t>
            </a:r>
            <a:r>
              <a:rPr lang="it-IT" sz="3300" dirty="0" err="1"/>
              <a:t>containing</a:t>
            </a:r>
            <a:r>
              <a:rPr lang="it-IT" sz="3300" dirty="0"/>
              <a:t> </a:t>
            </a:r>
            <a:r>
              <a:rPr lang="it-IT" sz="3300" dirty="0" err="1"/>
              <a:t>sociodemographic</a:t>
            </a:r>
            <a:r>
              <a:rPr lang="it-IT" sz="3300" dirty="0"/>
              <a:t> data (</a:t>
            </a:r>
            <a:r>
              <a:rPr lang="it-IT" sz="3300" dirty="0" err="1"/>
              <a:t>derived</a:t>
            </a:r>
            <a:r>
              <a:rPr lang="it-IT" sz="3300" dirty="0"/>
              <a:t> from </a:t>
            </a:r>
            <a:r>
              <a:rPr lang="it-IT" sz="3300" dirty="0" err="1"/>
              <a:t>postal</a:t>
            </a:r>
            <a:r>
              <a:rPr lang="it-IT" sz="3300" dirty="0"/>
              <a:t> zip area </a:t>
            </a:r>
            <a:r>
              <a:rPr lang="it-IT" sz="3300" dirty="0" err="1"/>
              <a:t>codes</a:t>
            </a:r>
            <a:r>
              <a:rPr lang="it-IT" sz="3300" dirty="0"/>
              <a:t>, </a:t>
            </a:r>
            <a:r>
              <a:rPr lang="it-IT" sz="3300" dirty="0" err="1"/>
              <a:t>attributes</a:t>
            </a:r>
            <a:r>
              <a:rPr lang="it-IT" sz="3300" dirty="0"/>
              <a:t> 1-43) and </a:t>
            </a:r>
            <a:r>
              <a:rPr lang="it-IT" sz="3300" dirty="0" err="1"/>
              <a:t>product</a:t>
            </a:r>
            <a:r>
              <a:rPr lang="it-IT" sz="3300" dirty="0"/>
              <a:t> </a:t>
            </a:r>
            <a:r>
              <a:rPr lang="it-IT" sz="3300" dirty="0" err="1"/>
              <a:t>ownership</a:t>
            </a:r>
            <a:r>
              <a:rPr lang="it-IT" sz="3300" dirty="0"/>
              <a:t> (</a:t>
            </a:r>
            <a:r>
              <a:rPr lang="it-IT" sz="3300" dirty="0" err="1"/>
              <a:t>attributes</a:t>
            </a:r>
            <a:r>
              <a:rPr lang="it-IT" sz="3300" dirty="0"/>
              <a:t> 44-86). </a:t>
            </a:r>
          </a:p>
          <a:p>
            <a:endParaRPr lang="it-IT" dirty="0"/>
          </a:p>
        </p:txBody>
      </p:sp>
    </p:spTree>
    <p:extLst>
      <p:ext uri="{BB962C8B-B14F-4D97-AF65-F5344CB8AC3E}">
        <p14:creationId xmlns:p14="http://schemas.microsoft.com/office/powerpoint/2010/main" val="2704179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228E66C5-4C1C-B942-8AAD-598396B78261}"/>
              </a:ext>
            </a:extLst>
          </p:cNvPr>
          <p:cNvSpPr>
            <a:spLocks noGrp="1"/>
          </p:cNvSpPr>
          <p:nvPr>
            <p:ph idx="1"/>
          </p:nvPr>
        </p:nvSpPr>
        <p:spPr>
          <a:xfrm>
            <a:off x="525780" y="316864"/>
            <a:ext cx="7886700" cy="6232526"/>
          </a:xfrm>
        </p:spPr>
        <p:txBody>
          <a:bodyPr>
            <a:normAutofit fontScale="85000" lnSpcReduction="20000"/>
          </a:bodyPr>
          <a:lstStyle/>
          <a:p>
            <a:pPr marL="0" indent="0">
              <a:buNone/>
            </a:pPr>
            <a:r>
              <a:rPr lang="it-IT" sz="3300" dirty="0"/>
              <a:t>Data are </a:t>
            </a:r>
            <a:r>
              <a:rPr lang="it-IT" sz="3300" dirty="0" err="1"/>
              <a:t>based</a:t>
            </a:r>
            <a:r>
              <a:rPr lang="it-IT" sz="3300" dirty="0"/>
              <a:t> on an </a:t>
            </a:r>
            <a:r>
              <a:rPr lang="it-IT" sz="3300" dirty="0" err="1"/>
              <a:t>authentic</a:t>
            </a:r>
            <a:r>
              <a:rPr lang="it-IT" sz="3300" dirty="0"/>
              <a:t> business </a:t>
            </a:r>
            <a:r>
              <a:rPr lang="it-IT" sz="3300" dirty="0" err="1"/>
              <a:t>problem</a:t>
            </a:r>
            <a:r>
              <a:rPr lang="it-IT" sz="3300" dirty="0"/>
              <a:t> and </a:t>
            </a:r>
            <a:r>
              <a:rPr lang="it-IT" sz="3300" dirty="0" err="1"/>
              <a:t>includes</a:t>
            </a:r>
            <a:r>
              <a:rPr lang="it-IT" sz="3300" dirty="0"/>
              <a:t> </a:t>
            </a:r>
            <a:r>
              <a:rPr lang="it-IT" sz="3300" dirty="0" err="1"/>
              <a:t>highly</a:t>
            </a:r>
            <a:r>
              <a:rPr lang="it-IT" sz="3300" dirty="0"/>
              <a:t> </a:t>
            </a:r>
            <a:r>
              <a:rPr lang="it-IT" sz="3300" dirty="0" err="1"/>
              <a:t>correlated</a:t>
            </a:r>
            <a:r>
              <a:rPr lang="it-IT" sz="3300" dirty="0"/>
              <a:t> input </a:t>
            </a:r>
            <a:r>
              <a:rPr lang="it-IT" sz="3300" dirty="0" err="1"/>
              <a:t>variables</a:t>
            </a:r>
            <a:r>
              <a:rPr lang="it-IT" sz="3300" dirty="0"/>
              <a:t>, </a:t>
            </a:r>
            <a:r>
              <a:rPr lang="it-IT" sz="3300" dirty="0" err="1"/>
              <a:t>measured</a:t>
            </a:r>
            <a:r>
              <a:rPr lang="it-IT" sz="3300" dirty="0"/>
              <a:t> on a </a:t>
            </a:r>
            <a:r>
              <a:rPr lang="it-IT" sz="3300" dirty="0" err="1"/>
              <a:t>nominal</a:t>
            </a:r>
            <a:r>
              <a:rPr lang="it-IT" sz="3300" dirty="0"/>
              <a:t> (2), </a:t>
            </a:r>
            <a:r>
              <a:rPr lang="it-IT" sz="3300" dirty="0" err="1"/>
              <a:t>ordinal</a:t>
            </a:r>
            <a:r>
              <a:rPr lang="it-IT" sz="3300" dirty="0"/>
              <a:t> (59), </a:t>
            </a:r>
            <a:r>
              <a:rPr lang="it-IT" sz="3300" dirty="0" err="1"/>
              <a:t>interval</a:t>
            </a:r>
            <a:r>
              <a:rPr lang="it-IT" sz="3300" dirty="0"/>
              <a:t> (1), and ratio (23) scale.</a:t>
            </a:r>
          </a:p>
          <a:p>
            <a:pPr marL="0" indent="0">
              <a:buNone/>
            </a:pPr>
            <a:r>
              <a:rPr lang="it-IT" sz="3300" dirty="0"/>
              <a:t>For the </a:t>
            </a:r>
            <a:r>
              <a:rPr lang="it-IT" sz="3300" dirty="0" err="1"/>
              <a:t>identification</a:t>
            </a:r>
            <a:r>
              <a:rPr lang="it-IT" sz="3300" dirty="0"/>
              <a:t> of the </a:t>
            </a:r>
            <a:r>
              <a:rPr lang="it-IT" sz="3300" dirty="0" err="1"/>
              <a:t>most</a:t>
            </a:r>
            <a:r>
              <a:rPr lang="it-IT" sz="3300" dirty="0"/>
              <a:t> informative </a:t>
            </a:r>
            <a:r>
              <a:rPr lang="it-IT" sz="3300" dirty="0" err="1"/>
              <a:t>variables</a:t>
            </a:r>
            <a:r>
              <a:rPr lang="it-IT" sz="3300" dirty="0"/>
              <a:t> and the establishment of a CRM–CPA model, </a:t>
            </a:r>
            <a:r>
              <a:rPr lang="it-IT" sz="3300" dirty="0" err="1"/>
              <a:t>we</a:t>
            </a:r>
            <a:r>
              <a:rPr lang="it-IT" sz="3300" dirty="0"/>
              <a:t> </a:t>
            </a:r>
            <a:r>
              <a:rPr lang="it-IT" sz="3300" dirty="0" err="1"/>
              <a:t>have</a:t>
            </a:r>
            <a:r>
              <a:rPr lang="it-IT" sz="3300" dirty="0"/>
              <a:t> </a:t>
            </a:r>
            <a:r>
              <a:rPr lang="it-IT" sz="3300" dirty="0" err="1"/>
              <a:t>checked</a:t>
            </a:r>
            <a:r>
              <a:rPr lang="it-IT" sz="3300" dirty="0"/>
              <a:t> </a:t>
            </a:r>
            <a:r>
              <a:rPr lang="it-IT" sz="3300" dirty="0" err="1"/>
              <a:t>two</a:t>
            </a:r>
            <a:r>
              <a:rPr lang="it-IT" sz="3300" dirty="0"/>
              <a:t> </a:t>
            </a:r>
            <a:r>
              <a:rPr lang="it-IT" sz="3300" dirty="0" err="1"/>
              <a:t>different</a:t>
            </a:r>
            <a:r>
              <a:rPr lang="it-IT" sz="3300" dirty="0"/>
              <a:t> </a:t>
            </a:r>
            <a:r>
              <a:rPr lang="it-IT" sz="3300" dirty="0" err="1"/>
              <a:t>segmentation</a:t>
            </a:r>
            <a:r>
              <a:rPr lang="it-IT" sz="3300" dirty="0"/>
              <a:t> </a:t>
            </a:r>
            <a:r>
              <a:rPr lang="it-IT" sz="3300" dirty="0" err="1"/>
              <a:t>methods</a:t>
            </a:r>
            <a:r>
              <a:rPr lang="it-IT" sz="3300" dirty="0"/>
              <a:t>: </a:t>
            </a:r>
          </a:p>
          <a:p>
            <a:r>
              <a:rPr lang="it-IT" sz="3300" i="1" dirty="0"/>
              <a:t>A </a:t>
            </a:r>
            <a:r>
              <a:rPr lang="it-IT" sz="3300" i="1" dirty="0" err="1"/>
              <a:t>traditional</a:t>
            </a:r>
            <a:r>
              <a:rPr lang="it-IT" sz="3300" i="1" dirty="0"/>
              <a:t> </a:t>
            </a:r>
            <a:r>
              <a:rPr lang="it-IT" sz="3300" i="1" dirty="0" err="1"/>
              <a:t>statistical</a:t>
            </a:r>
            <a:r>
              <a:rPr lang="it-IT" sz="3300" i="1" dirty="0"/>
              <a:t> </a:t>
            </a:r>
            <a:r>
              <a:rPr lang="it-IT" sz="3300" i="1" dirty="0" err="1"/>
              <a:t>approach</a:t>
            </a:r>
            <a:r>
              <a:rPr lang="it-IT" sz="3300" i="1" dirty="0"/>
              <a:t>: </a:t>
            </a:r>
            <a:r>
              <a:rPr lang="it-IT" sz="3300" i="1" dirty="0" err="1"/>
              <a:t>Discriminant</a:t>
            </a:r>
            <a:r>
              <a:rPr lang="it-IT" sz="3300" i="1" dirty="0"/>
              <a:t> </a:t>
            </a:r>
            <a:r>
              <a:rPr lang="it-IT" sz="3300" i="1" dirty="0" err="1"/>
              <a:t>analysis</a:t>
            </a:r>
            <a:r>
              <a:rPr lang="it-IT" sz="3300" dirty="0"/>
              <a:t> No PCA </a:t>
            </a:r>
            <a:r>
              <a:rPr lang="it-IT" sz="3300" dirty="0" err="1"/>
              <a:t>has</a:t>
            </a:r>
            <a:r>
              <a:rPr lang="it-IT" sz="3300" dirty="0"/>
              <a:t> </a:t>
            </a:r>
            <a:r>
              <a:rPr lang="it-IT" sz="3300" dirty="0" err="1"/>
              <a:t>been</a:t>
            </a:r>
            <a:r>
              <a:rPr lang="it-IT" sz="3300" dirty="0"/>
              <a:t> </a:t>
            </a:r>
            <a:r>
              <a:rPr lang="it-IT" sz="3300" dirty="0" err="1"/>
              <a:t>previously</a:t>
            </a:r>
            <a:r>
              <a:rPr lang="it-IT" sz="3300" dirty="0"/>
              <a:t> </a:t>
            </a:r>
            <a:r>
              <a:rPr lang="it-IT" sz="3300" dirty="0" err="1"/>
              <a:t>developed</a:t>
            </a:r>
            <a:r>
              <a:rPr lang="it-IT" sz="3300" dirty="0"/>
              <a:t> </a:t>
            </a:r>
            <a:r>
              <a:rPr lang="it-IT" sz="3300" dirty="0" err="1"/>
              <a:t>because</a:t>
            </a:r>
            <a:r>
              <a:rPr lang="it-IT" sz="3300" dirty="0"/>
              <a:t> </a:t>
            </a:r>
            <a:r>
              <a:rPr lang="it-IT" sz="3300" dirty="0" err="1"/>
              <a:t>it</a:t>
            </a:r>
            <a:r>
              <a:rPr lang="it-IT" sz="3300" dirty="0"/>
              <a:t> </a:t>
            </a:r>
            <a:r>
              <a:rPr lang="it-IT" sz="3300" dirty="0" err="1"/>
              <a:t>would</a:t>
            </a:r>
            <a:r>
              <a:rPr lang="it-IT" sz="3300" dirty="0"/>
              <a:t> </a:t>
            </a:r>
            <a:r>
              <a:rPr lang="it-IT" sz="3300" dirty="0" err="1"/>
              <a:t>require</a:t>
            </a:r>
            <a:r>
              <a:rPr lang="it-IT" sz="3300" dirty="0"/>
              <a:t> data </a:t>
            </a:r>
            <a:r>
              <a:rPr lang="it-IT" sz="3300" dirty="0" err="1"/>
              <a:t>warehouse</a:t>
            </a:r>
            <a:r>
              <a:rPr lang="it-IT" sz="3300" dirty="0"/>
              <a:t> of </a:t>
            </a:r>
            <a:r>
              <a:rPr lang="it-IT" sz="3300" dirty="0" err="1"/>
              <a:t>all</a:t>
            </a:r>
            <a:r>
              <a:rPr lang="it-IT" sz="3300" dirty="0"/>
              <a:t> </a:t>
            </a:r>
            <a:r>
              <a:rPr lang="it-IT" sz="3300" dirty="0" err="1"/>
              <a:t>potential</a:t>
            </a:r>
            <a:r>
              <a:rPr lang="it-IT" sz="3300" dirty="0"/>
              <a:t> </a:t>
            </a:r>
            <a:r>
              <a:rPr lang="it-IT" sz="3300" dirty="0" err="1"/>
              <a:t>variables</a:t>
            </a:r>
            <a:r>
              <a:rPr lang="it-IT" sz="3300" dirty="0"/>
              <a:t> and </a:t>
            </a:r>
            <a:r>
              <a:rPr lang="it-IT" sz="3300" dirty="0" err="1"/>
              <a:t>results</a:t>
            </a:r>
            <a:r>
              <a:rPr lang="it-IT" sz="3300" dirty="0"/>
              <a:t> </a:t>
            </a:r>
            <a:r>
              <a:rPr lang="it-IT" sz="3300" dirty="0" err="1"/>
              <a:t>could</a:t>
            </a:r>
            <a:r>
              <a:rPr lang="it-IT" sz="3300" dirty="0"/>
              <a:t> </a:t>
            </a:r>
            <a:r>
              <a:rPr lang="it-IT" sz="3300" dirty="0" err="1"/>
              <a:t>not</a:t>
            </a:r>
            <a:r>
              <a:rPr lang="it-IT" sz="3300" dirty="0"/>
              <a:t> be </a:t>
            </a:r>
            <a:r>
              <a:rPr lang="it-IT" sz="3300" dirty="0" err="1"/>
              <a:t>directly</a:t>
            </a:r>
            <a:r>
              <a:rPr lang="it-IT" sz="3300" dirty="0"/>
              <a:t> </a:t>
            </a:r>
            <a:r>
              <a:rPr lang="it-IT" sz="3300" dirty="0" err="1"/>
              <a:t>understood</a:t>
            </a:r>
            <a:r>
              <a:rPr lang="it-IT" sz="3300" dirty="0"/>
              <a:t>. </a:t>
            </a:r>
          </a:p>
          <a:p>
            <a:pPr marL="0" indent="0">
              <a:buNone/>
            </a:pPr>
            <a:r>
              <a:rPr lang="en-US" i="1" dirty="0"/>
              <a:t>Linear discriminant analysis (LDA) is a method used in statistics and other fields, to find a linear combination of features that characterizes or separates two or more classes of objects or events. The resulting combination may be used as a linear classifier, or, more commonly, for dimensionality reduction before later classification.</a:t>
            </a:r>
            <a:endParaRPr lang="it-IT" i="1" dirty="0"/>
          </a:p>
          <a:p>
            <a:pPr marL="0" indent="0">
              <a:buNone/>
            </a:pPr>
            <a:endParaRPr lang="it-IT" dirty="0"/>
          </a:p>
        </p:txBody>
      </p:sp>
    </p:spTree>
    <p:extLst>
      <p:ext uri="{BB962C8B-B14F-4D97-AF65-F5344CB8AC3E}">
        <p14:creationId xmlns:p14="http://schemas.microsoft.com/office/powerpoint/2010/main" val="3824702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E5F8BA49-B3A0-4B60-9A62-EC4316DAFFF9}"/>
              </a:ext>
            </a:extLst>
          </p:cNvPr>
          <p:cNvSpPr txBox="1"/>
          <p:nvPr/>
        </p:nvSpPr>
        <p:spPr>
          <a:xfrm>
            <a:off x="276837" y="184558"/>
            <a:ext cx="3299581" cy="6001643"/>
          </a:xfrm>
          <a:prstGeom prst="rect">
            <a:avLst/>
          </a:prstGeom>
          <a:noFill/>
        </p:spPr>
        <p:txBody>
          <a:bodyPr wrap="square">
            <a:spAutoFit/>
          </a:bodyPr>
          <a:lstStyle/>
          <a:p>
            <a:pPr marL="457200" indent="-457200">
              <a:buFont typeface="Arial" panose="020B0604020202020204" pitchFamily="34" charset="0"/>
              <a:buChar char="•"/>
            </a:pPr>
            <a:r>
              <a:rPr lang="it-IT" sz="2400" dirty="0" err="1"/>
              <a:t>Univariate</a:t>
            </a:r>
            <a:r>
              <a:rPr lang="it-IT" sz="2400" dirty="0"/>
              <a:t> and oblique </a:t>
            </a:r>
            <a:r>
              <a:rPr lang="it-IT" sz="2400" dirty="0" err="1"/>
              <a:t>decision</a:t>
            </a:r>
            <a:r>
              <a:rPr lang="it-IT" sz="2400" dirty="0"/>
              <a:t> </a:t>
            </a:r>
            <a:r>
              <a:rPr lang="it-IT" sz="2400" dirty="0" err="1"/>
              <a:t>trees</a:t>
            </a:r>
            <a:r>
              <a:rPr lang="it-IT" sz="2400" dirty="0"/>
              <a:t>: The CART model (</a:t>
            </a:r>
            <a:r>
              <a:rPr lang="it-IT" sz="2400" dirty="0" err="1"/>
              <a:t>both</a:t>
            </a:r>
            <a:r>
              <a:rPr lang="it-IT" sz="2400" dirty="0"/>
              <a:t> </a:t>
            </a:r>
            <a:r>
              <a:rPr lang="it-IT" sz="2400" dirty="0" err="1"/>
              <a:t>univariate</a:t>
            </a:r>
            <a:r>
              <a:rPr lang="it-IT" sz="2400" dirty="0"/>
              <a:t> and oblique </a:t>
            </a:r>
            <a:r>
              <a:rPr lang="it-IT" sz="2400" dirty="0" err="1"/>
              <a:t>variants</a:t>
            </a:r>
            <a:r>
              <a:rPr lang="it-IT" sz="2400" dirty="0"/>
              <a:t>), </a:t>
            </a:r>
            <a:r>
              <a:rPr lang="it-IT" sz="2400" dirty="0" err="1"/>
              <a:t>using</a:t>
            </a:r>
            <a:r>
              <a:rPr lang="it-IT" sz="2400" dirty="0"/>
              <a:t> the Gini splitting rule and a </a:t>
            </a:r>
            <a:r>
              <a:rPr lang="it-IT" sz="2400" dirty="0" err="1"/>
              <a:t>pruning</a:t>
            </a:r>
            <a:r>
              <a:rPr lang="it-IT" sz="2400" dirty="0"/>
              <a:t> technique </a:t>
            </a:r>
            <a:r>
              <a:rPr lang="it-IT" sz="2400" dirty="0" err="1"/>
              <a:t>based</a:t>
            </a:r>
            <a:r>
              <a:rPr lang="it-IT" sz="2400" dirty="0"/>
              <a:t> on cross-</a:t>
            </a:r>
            <a:r>
              <a:rPr lang="it-IT" sz="2400" dirty="0" err="1"/>
              <a:t>validation</a:t>
            </a:r>
            <a:r>
              <a:rPr lang="it-IT" sz="2400" dirty="0"/>
              <a:t>. A minimum </a:t>
            </a:r>
            <a:r>
              <a:rPr lang="it-IT" sz="2400" dirty="0" err="1"/>
              <a:t>restriction</a:t>
            </a:r>
            <a:r>
              <a:rPr lang="it-IT" sz="2400" dirty="0"/>
              <a:t> of 5% </a:t>
            </a:r>
            <a:r>
              <a:rPr lang="it-IT" sz="2400" dirty="0" err="1"/>
              <a:t>examples</a:t>
            </a:r>
            <a:r>
              <a:rPr lang="it-IT" sz="2400" dirty="0"/>
              <a:t> per </a:t>
            </a:r>
            <a:r>
              <a:rPr lang="it-IT" sz="2400" dirty="0" err="1"/>
              <a:t>leaf</a:t>
            </a:r>
            <a:r>
              <a:rPr lang="it-IT" sz="2400" dirty="0"/>
              <a:t> </a:t>
            </a:r>
            <a:r>
              <a:rPr lang="it-IT" sz="2400" dirty="0" err="1"/>
              <a:t>has</a:t>
            </a:r>
            <a:r>
              <a:rPr lang="it-IT" sz="2400" dirty="0"/>
              <a:t> </a:t>
            </a:r>
            <a:r>
              <a:rPr lang="it-IT" sz="2400" dirty="0" err="1"/>
              <a:t>been</a:t>
            </a:r>
            <a:r>
              <a:rPr lang="it-IT" sz="2400" dirty="0"/>
              <a:t> </a:t>
            </a:r>
            <a:r>
              <a:rPr lang="it-IT" sz="2400" dirty="0" err="1"/>
              <a:t>imposed</a:t>
            </a:r>
            <a:r>
              <a:rPr lang="it-IT" sz="2400" dirty="0"/>
              <a:t> to reduce </a:t>
            </a:r>
            <a:r>
              <a:rPr lang="it-IT" sz="2400" dirty="0" err="1"/>
              <a:t>overfitting</a:t>
            </a:r>
            <a:r>
              <a:rPr lang="it-IT" sz="2400" dirty="0"/>
              <a:t>. </a:t>
            </a:r>
          </a:p>
        </p:txBody>
      </p:sp>
      <p:pic>
        <p:nvPicPr>
          <p:cNvPr id="4098" name="Picture 2" descr="An example of oblique and univariate decision trees. ">
            <a:extLst>
              <a:ext uri="{FF2B5EF4-FFF2-40B4-BE49-F238E27FC236}">
                <a16:creationId xmlns:a16="http://schemas.microsoft.com/office/drawing/2014/main" id="{BC17FFAE-4E21-4B8C-92D9-95F3B71D59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8563" y="346246"/>
            <a:ext cx="4659586" cy="5668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9898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contenuto 7">
            <a:extLst>
              <a:ext uri="{FF2B5EF4-FFF2-40B4-BE49-F238E27FC236}">
                <a16:creationId xmlns:a16="http://schemas.microsoft.com/office/drawing/2014/main" id="{D84633D5-3E2D-004E-B536-505C374E60CE}"/>
              </a:ext>
            </a:extLst>
          </p:cNvPr>
          <p:cNvPicPr>
            <a:picLocks noGrp="1" noChangeAspect="1"/>
          </p:cNvPicPr>
          <p:nvPr>
            <p:ph idx="1"/>
          </p:nvPr>
        </p:nvPicPr>
        <p:blipFill>
          <a:blip r:embed="rId2"/>
          <a:stretch>
            <a:fillRect/>
          </a:stretch>
        </p:blipFill>
        <p:spPr>
          <a:xfrm>
            <a:off x="628650" y="1667431"/>
            <a:ext cx="7886700" cy="3364706"/>
          </a:xfrm>
          <a:prstGeom prst="rect">
            <a:avLst/>
          </a:prstGeom>
        </p:spPr>
      </p:pic>
    </p:spTree>
    <p:extLst>
      <p:ext uri="{BB962C8B-B14F-4D97-AF65-F5344CB8AC3E}">
        <p14:creationId xmlns:p14="http://schemas.microsoft.com/office/powerpoint/2010/main" val="23117953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a:extLst>
              <a:ext uri="{FF2B5EF4-FFF2-40B4-BE49-F238E27FC236}">
                <a16:creationId xmlns:a16="http://schemas.microsoft.com/office/drawing/2014/main" id="{BD6D209D-7EB6-294A-82F2-EFE56F9A0553}"/>
              </a:ext>
            </a:extLst>
          </p:cNvPr>
          <p:cNvPicPr>
            <a:picLocks noGrp="1" noChangeAspect="1"/>
          </p:cNvPicPr>
          <p:nvPr>
            <p:ph idx="1"/>
          </p:nvPr>
        </p:nvPicPr>
        <p:blipFill>
          <a:blip r:embed="rId2"/>
          <a:stretch>
            <a:fillRect/>
          </a:stretch>
        </p:blipFill>
        <p:spPr>
          <a:xfrm>
            <a:off x="1821558" y="594360"/>
            <a:ext cx="5929837" cy="5754053"/>
          </a:xfrm>
          <a:prstGeom prst="rect">
            <a:avLst/>
          </a:prstGeom>
        </p:spPr>
      </p:pic>
    </p:spTree>
    <p:extLst>
      <p:ext uri="{BB962C8B-B14F-4D97-AF65-F5344CB8AC3E}">
        <p14:creationId xmlns:p14="http://schemas.microsoft.com/office/powerpoint/2010/main" val="13966634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04FB36-C79F-1742-B68E-853EF1539060}"/>
              </a:ext>
            </a:extLst>
          </p:cNvPr>
          <p:cNvSpPr>
            <a:spLocks noGrp="1"/>
          </p:cNvSpPr>
          <p:nvPr>
            <p:ph type="title"/>
          </p:nvPr>
        </p:nvSpPr>
        <p:spPr/>
        <p:txBody>
          <a:bodyPr/>
          <a:lstStyle/>
          <a:p>
            <a:r>
              <a:rPr lang="it-IT" dirty="0" err="1"/>
              <a:t>Results</a:t>
            </a:r>
            <a:endParaRPr lang="it-IT" dirty="0"/>
          </a:p>
        </p:txBody>
      </p:sp>
      <p:pic>
        <p:nvPicPr>
          <p:cNvPr id="4" name="Segnaposto contenuto 3">
            <a:extLst>
              <a:ext uri="{FF2B5EF4-FFF2-40B4-BE49-F238E27FC236}">
                <a16:creationId xmlns:a16="http://schemas.microsoft.com/office/drawing/2014/main" id="{DE0DB825-1484-9E43-BB41-D567E50DF897}"/>
              </a:ext>
            </a:extLst>
          </p:cNvPr>
          <p:cNvPicPr>
            <a:picLocks noGrp="1" noChangeAspect="1"/>
          </p:cNvPicPr>
          <p:nvPr>
            <p:ph idx="1"/>
          </p:nvPr>
        </p:nvPicPr>
        <p:blipFill>
          <a:blip r:embed="rId2"/>
          <a:stretch>
            <a:fillRect/>
          </a:stretch>
        </p:blipFill>
        <p:spPr>
          <a:xfrm>
            <a:off x="1220366" y="1456532"/>
            <a:ext cx="6108700" cy="1320800"/>
          </a:xfrm>
          <a:prstGeom prst="rect">
            <a:avLst/>
          </a:prstGeom>
        </p:spPr>
      </p:pic>
      <p:pic>
        <p:nvPicPr>
          <p:cNvPr id="5" name="Immagine 4">
            <a:extLst>
              <a:ext uri="{FF2B5EF4-FFF2-40B4-BE49-F238E27FC236}">
                <a16:creationId xmlns:a16="http://schemas.microsoft.com/office/drawing/2014/main" id="{103FEC33-092C-1D4A-9C7A-1E6E8CECE16E}"/>
              </a:ext>
            </a:extLst>
          </p:cNvPr>
          <p:cNvPicPr>
            <a:picLocks noChangeAspect="1"/>
          </p:cNvPicPr>
          <p:nvPr/>
        </p:nvPicPr>
        <p:blipFill>
          <a:blip r:embed="rId3"/>
          <a:stretch>
            <a:fillRect/>
          </a:stretch>
        </p:blipFill>
        <p:spPr>
          <a:xfrm>
            <a:off x="1220366" y="2543174"/>
            <a:ext cx="6388100" cy="3949700"/>
          </a:xfrm>
          <a:prstGeom prst="rect">
            <a:avLst/>
          </a:prstGeom>
        </p:spPr>
      </p:pic>
    </p:spTree>
    <p:extLst>
      <p:ext uri="{BB962C8B-B14F-4D97-AF65-F5344CB8AC3E}">
        <p14:creationId xmlns:p14="http://schemas.microsoft.com/office/powerpoint/2010/main" val="3460960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D0927ECF-8CB9-46F3-BF53-1D01CD651240}"/>
              </a:ext>
            </a:extLst>
          </p:cNvPr>
          <p:cNvSpPr txBox="1"/>
          <p:nvPr/>
        </p:nvSpPr>
        <p:spPr>
          <a:xfrm>
            <a:off x="331989" y="516299"/>
            <a:ext cx="8472488" cy="5693866"/>
          </a:xfrm>
          <a:prstGeom prst="rect">
            <a:avLst/>
          </a:prstGeom>
          <a:noFill/>
        </p:spPr>
        <p:txBody>
          <a:bodyPr wrap="square" rtlCol="0">
            <a:spAutoFit/>
          </a:bodyPr>
          <a:lstStyle/>
          <a:p>
            <a:pPr algn="ctr"/>
            <a:r>
              <a:rPr lang="en-US" sz="2400" dirty="0"/>
              <a:t>Dataset</a:t>
            </a:r>
          </a:p>
          <a:p>
            <a:endParaRPr lang="en-US" sz="2000" dirty="0"/>
          </a:p>
          <a:p>
            <a:pPr marL="257175" indent="-257175">
              <a:buFont typeface="Arial" panose="020B0604020202020204" pitchFamily="34" charset="0"/>
              <a:buChar char="•"/>
            </a:pPr>
            <a:r>
              <a:rPr lang="en-US" sz="2000" dirty="0">
                <a:solidFill>
                  <a:srgbClr val="FF0000"/>
                </a:solidFill>
              </a:rPr>
              <a:t>Gender</a:t>
            </a:r>
            <a:r>
              <a:rPr lang="en-US" sz="2000" dirty="0"/>
              <a:t>: policyholder's gender (54% male and 46% female in the dataset). </a:t>
            </a:r>
          </a:p>
          <a:p>
            <a:pPr marL="214313" indent="-214313">
              <a:buFont typeface="Arial" panose="020B0604020202020204" pitchFamily="34" charset="0"/>
              <a:buChar char="•"/>
            </a:pPr>
            <a:r>
              <a:rPr lang="en-US" sz="2000" dirty="0">
                <a:solidFill>
                  <a:srgbClr val="FF0000"/>
                </a:solidFill>
              </a:rPr>
              <a:t>Age</a:t>
            </a:r>
            <a:r>
              <a:rPr lang="en-US" sz="2000" dirty="0"/>
              <a:t>: age of the policyholder. We compute it as the policyholder's age at the beginning of the contract plus the time passed from the beginning of the contract.</a:t>
            </a:r>
          </a:p>
          <a:p>
            <a:pPr marL="214313" indent="-214313">
              <a:buFont typeface="Arial" panose="020B0604020202020204" pitchFamily="34" charset="0"/>
              <a:buChar char="•"/>
            </a:pPr>
            <a:r>
              <a:rPr lang="en-US" sz="2000" dirty="0">
                <a:solidFill>
                  <a:srgbClr val="FF0000"/>
                </a:solidFill>
              </a:rPr>
              <a:t>Region</a:t>
            </a:r>
            <a:r>
              <a:rPr lang="en-US" sz="2000" dirty="0"/>
              <a:t>: one of the 4 macro-regions where the policyholder lives, North-West (Region=1), North-East (2), Center (3), and South &amp; Islands (4).</a:t>
            </a:r>
          </a:p>
          <a:p>
            <a:pPr marL="214313" indent="-214313">
              <a:buFont typeface="Arial" panose="020B0604020202020204" pitchFamily="34" charset="0"/>
              <a:buChar char="•"/>
            </a:pPr>
            <a:r>
              <a:rPr lang="en-US" sz="2000" dirty="0">
                <a:solidFill>
                  <a:srgbClr val="FF0000"/>
                </a:solidFill>
              </a:rPr>
              <a:t>Company</a:t>
            </a:r>
            <a:r>
              <a:rPr lang="en-US" sz="2000" dirty="0"/>
              <a:t>:</a:t>
            </a:r>
            <a:r>
              <a:rPr lang="en-US" sz="2000" dirty="0">
                <a:solidFill>
                  <a:srgbClr val="FF0000"/>
                </a:solidFill>
              </a:rPr>
              <a:t> </a:t>
            </a:r>
            <a:r>
              <a:rPr lang="en-US" sz="2000" dirty="0"/>
              <a:t>the insurance company issuing the policy. The parent company develops its business through three companies. We identify them as company A (COMP=1), B (2), and C (3).</a:t>
            </a:r>
          </a:p>
          <a:p>
            <a:pPr marL="214313" indent="-214313">
              <a:buFont typeface="Arial" panose="020B0604020202020204" pitchFamily="34" charset="0"/>
              <a:buChar char="•"/>
            </a:pPr>
            <a:r>
              <a:rPr lang="en-US" sz="2000" dirty="0">
                <a:solidFill>
                  <a:srgbClr val="FF0000"/>
                </a:solidFill>
              </a:rPr>
              <a:t>Time from start</a:t>
            </a:r>
            <a:r>
              <a:rPr lang="en-US" sz="2000" dirty="0"/>
              <a:t>: the time passed from the incipit of the contract.</a:t>
            </a:r>
          </a:p>
          <a:p>
            <a:pPr marL="214313" indent="-214313">
              <a:buFont typeface="Arial" panose="020B0604020202020204" pitchFamily="34" charset="0"/>
              <a:buChar char="•"/>
            </a:pPr>
            <a:r>
              <a:rPr lang="en-US" sz="2000" dirty="0">
                <a:solidFill>
                  <a:srgbClr val="FF0000"/>
                </a:solidFill>
              </a:rPr>
              <a:t>Time to expiry</a:t>
            </a:r>
            <a:r>
              <a:rPr lang="en-US" sz="2000" dirty="0"/>
              <a:t>: the time left (in years) to the expiry date of the contract. We also have perpetual contracts with no expiration date (in this case we set the value of the variable to -1 in RF analysis while we consider a dummy variable in case of a logistic model to capture a perpetual contract).</a:t>
            </a:r>
          </a:p>
          <a:p>
            <a:pPr marL="214313" indent="-214313">
              <a:buFont typeface="Arial" panose="020B0604020202020204" pitchFamily="34" charset="0"/>
              <a:buChar char="•"/>
            </a:pPr>
            <a:r>
              <a:rPr lang="en-US" sz="2000" dirty="0">
                <a:solidFill>
                  <a:srgbClr val="FF0000"/>
                </a:solidFill>
              </a:rPr>
              <a:t>Contract size</a:t>
            </a:r>
            <a:r>
              <a:rPr lang="en-US" sz="2000" dirty="0"/>
              <a:t>: the insured capital.</a:t>
            </a:r>
            <a:br>
              <a:rPr lang="en-US" sz="2000" dirty="0"/>
            </a:br>
            <a:endParaRPr lang="en-US" sz="2000" dirty="0"/>
          </a:p>
        </p:txBody>
      </p:sp>
    </p:spTree>
    <p:extLst>
      <p:ext uri="{BB962C8B-B14F-4D97-AF65-F5344CB8AC3E}">
        <p14:creationId xmlns:p14="http://schemas.microsoft.com/office/powerpoint/2010/main" val="4221112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B2E76947-44B6-4605-BBD8-E2A206BF62B9}"/>
              </a:ext>
            </a:extLst>
          </p:cNvPr>
          <p:cNvSpPr>
            <a:spLocks noGrp="1"/>
          </p:cNvSpPr>
          <p:nvPr>
            <p:ph idx="1"/>
          </p:nvPr>
        </p:nvSpPr>
        <p:spPr>
          <a:xfrm>
            <a:off x="512956" y="512956"/>
            <a:ext cx="8062332" cy="5609064"/>
          </a:xfrm>
        </p:spPr>
        <p:txBody>
          <a:bodyPr>
            <a:normAutofit/>
          </a:bodyPr>
          <a:lstStyle/>
          <a:p>
            <a:pPr marL="214313" indent="-214313"/>
            <a:r>
              <a:rPr lang="en-US" sz="2000" dirty="0">
                <a:solidFill>
                  <a:srgbClr val="FF0000"/>
                </a:solidFill>
              </a:rPr>
              <a:t>Premium</a:t>
            </a:r>
            <a:r>
              <a:rPr lang="en-US" sz="2000" dirty="0"/>
              <a:t>: policy premium. This variable is given by the contract size if there is only one payment and by the contract size divided by the number of payments if there are multiple payments.</a:t>
            </a:r>
          </a:p>
          <a:p>
            <a:pPr marL="214313" indent="-214313"/>
            <a:r>
              <a:rPr lang="en-US" sz="2000" dirty="0">
                <a:solidFill>
                  <a:srgbClr val="FF0000"/>
                </a:solidFill>
              </a:rPr>
              <a:t>Product type</a:t>
            </a:r>
            <a:r>
              <a:rPr lang="en-US" sz="2000" dirty="0"/>
              <a:t>: the dataset contains several different types of policies, we categorized them into two classes: traditional contracts (PT=0) and unit-linked (1).</a:t>
            </a:r>
          </a:p>
          <a:p>
            <a:pPr marL="0" indent="0">
              <a:buNone/>
            </a:pPr>
            <a:r>
              <a:rPr lang="en-US" sz="2000" dirty="0"/>
              <a:t>We also consider macroeconomic variables that may drive the lapse decision. </a:t>
            </a:r>
          </a:p>
          <a:p>
            <a:r>
              <a:rPr lang="en-US" sz="2000" dirty="0">
                <a:solidFill>
                  <a:srgbClr val="FF0000"/>
                </a:solidFill>
              </a:rPr>
              <a:t>Disposable income</a:t>
            </a:r>
            <a:r>
              <a:rPr lang="en-US" sz="2000" dirty="0"/>
              <a:t>: the yearly growth rate of Italian disposable income.</a:t>
            </a:r>
          </a:p>
          <a:p>
            <a:r>
              <a:rPr lang="en-US" sz="2000" dirty="0">
                <a:solidFill>
                  <a:srgbClr val="FF0000"/>
                </a:solidFill>
              </a:rPr>
              <a:t>Inflation</a:t>
            </a:r>
            <a:r>
              <a:rPr lang="en-US" sz="2000" dirty="0"/>
              <a:t>: the yearly Italian inflation rate.</a:t>
            </a:r>
          </a:p>
          <a:p>
            <a:r>
              <a:rPr lang="en-US" sz="2000" dirty="0" err="1">
                <a:solidFill>
                  <a:srgbClr val="FF0000"/>
                </a:solidFill>
              </a:rPr>
              <a:t>Eurostoxx</a:t>
            </a:r>
            <a:r>
              <a:rPr lang="en-US" sz="2000" dirty="0"/>
              <a:t>: the yearly growth rate of the </a:t>
            </a:r>
            <a:r>
              <a:rPr lang="en-US" sz="2000" dirty="0" err="1"/>
              <a:t>Eurostoxx</a:t>
            </a:r>
            <a:r>
              <a:rPr lang="en-US" sz="2000" dirty="0"/>
              <a:t> index.</a:t>
            </a:r>
          </a:p>
          <a:p>
            <a:pPr marL="0" indent="0">
              <a:buNone/>
            </a:pPr>
            <a:r>
              <a:rPr lang="en-US" sz="2000" dirty="0"/>
              <a:t>For each contract, we have the following information: starting date, expiry date, and the eventual lapse date. </a:t>
            </a:r>
          </a:p>
          <a:p>
            <a:pPr marL="0" indent="0">
              <a:buNone/>
            </a:pPr>
            <a:r>
              <a:rPr lang="en-US" sz="2000" dirty="0"/>
              <a:t>For each contract, we have an observation for each year in which the contract is active.</a:t>
            </a:r>
          </a:p>
          <a:p>
            <a:pPr marL="0" indent="0">
              <a:buNone/>
            </a:pPr>
            <a:r>
              <a:rPr lang="en-US" sz="2000" dirty="0"/>
              <a:t>Our dataset contains 9 309 755 observations.</a:t>
            </a:r>
            <a:endParaRPr lang="it-IT" sz="2000" dirty="0"/>
          </a:p>
          <a:p>
            <a:endParaRPr lang="it-IT" dirty="0"/>
          </a:p>
        </p:txBody>
      </p:sp>
    </p:spTree>
    <p:extLst>
      <p:ext uri="{BB962C8B-B14F-4D97-AF65-F5344CB8AC3E}">
        <p14:creationId xmlns:p14="http://schemas.microsoft.com/office/powerpoint/2010/main" val="2138952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3BF0F5-5AE4-40B0-982C-02DC92B909A7}"/>
              </a:ext>
            </a:extLst>
          </p:cNvPr>
          <p:cNvSpPr>
            <a:spLocks noGrp="1"/>
          </p:cNvSpPr>
          <p:nvPr>
            <p:ph type="title"/>
          </p:nvPr>
        </p:nvSpPr>
        <p:spPr/>
        <p:txBody>
          <a:bodyPr/>
          <a:lstStyle/>
          <a:p>
            <a:r>
              <a:rPr lang="it-IT" dirty="0"/>
              <a:t>1.2 First Step – </a:t>
            </a:r>
            <a:r>
              <a:rPr lang="it-IT" dirty="0" err="1"/>
              <a:t>Logistic</a:t>
            </a:r>
            <a:r>
              <a:rPr lang="it-IT" dirty="0"/>
              <a:t> </a:t>
            </a:r>
            <a:r>
              <a:rPr lang="it-IT" dirty="0" err="1"/>
              <a:t>regression</a:t>
            </a:r>
            <a:endParaRPr lang="it-IT" dirty="0"/>
          </a:p>
        </p:txBody>
      </p:sp>
      <p:pic>
        <p:nvPicPr>
          <p:cNvPr id="5" name="Immagine 4">
            <a:extLst>
              <a:ext uri="{FF2B5EF4-FFF2-40B4-BE49-F238E27FC236}">
                <a16:creationId xmlns:a16="http://schemas.microsoft.com/office/drawing/2014/main" id="{7FDBEB69-B385-42E9-9879-8FFB39A44BF7}"/>
              </a:ext>
            </a:extLst>
          </p:cNvPr>
          <p:cNvPicPr>
            <a:picLocks noChangeAspect="1"/>
          </p:cNvPicPr>
          <p:nvPr/>
        </p:nvPicPr>
        <p:blipFill rotWithShape="1">
          <a:blip r:embed="rId2"/>
          <a:srcRect t="85944" b="-1"/>
          <a:stretch/>
        </p:blipFill>
        <p:spPr>
          <a:xfrm>
            <a:off x="736768" y="2910827"/>
            <a:ext cx="7931190" cy="489773"/>
          </a:xfrm>
          <a:prstGeom prst="rect">
            <a:avLst/>
          </a:prstGeom>
          <a:ln>
            <a:solidFill>
              <a:schemeClr val="accent1">
                <a:alpha val="87000"/>
              </a:schemeClr>
            </a:solidFill>
          </a:ln>
        </p:spPr>
      </p:pic>
      <p:pic>
        <p:nvPicPr>
          <p:cNvPr id="6" name="Immagine 5">
            <a:extLst>
              <a:ext uri="{FF2B5EF4-FFF2-40B4-BE49-F238E27FC236}">
                <a16:creationId xmlns:a16="http://schemas.microsoft.com/office/drawing/2014/main" id="{5FE7A487-1C4A-4B1C-B1BC-475E1A966CEA}"/>
              </a:ext>
            </a:extLst>
          </p:cNvPr>
          <p:cNvPicPr>
            <a:picLocks noChangeAspect="1"/>
          </p:cNvPicPr>
          <p:nvPr/>
        </p:nvPicPr>
        <p:blipFill rotWithShape="1">
          <a:blip r:embed="rId2"/>
          <a:srcRect t="43169" b="38762"/>
          <a:stretch/>
        </p:blipFill>
        <p:spPr>
          <a:xfrm>
            <a:off x="889376" y="2141345"/>
            <a:ext cx="7625974" cy="605351"/>
          </a:xfrm>
          <a:prstGeom prst="rect">
            <a:avLst/>
          </a:prstGeom>
          <a:ln>
            <a:solidFill>
              <a:schemeClr val="accent1">
                <a:alpha val="87000"/>
              </a:schemeClr>
            </a:solidFill>
          </a:ln>
        </p:spPr>
      </p:pic>
      <p:sp>
        <p:nvSpPr>
          <p:cNvPr id="3" name="CasellaDiTesto 2">
            <a:extLst>
              <a:ext uri="{FF2B5EF4-FFF2-40B4-BE49-F238E27FC236}">
                <a16:creationId xmlns:a16="http://schemas.microsoft.com/office/drawing/2014/main" id="{84EFEFA4-D77B-401B-8C4F-0153E93094B7}"/>
              </a:ext>
            </a:extLst>
          </p:cNvPr>
          <p:cNvSpPr txBox="1"/>
          <p:nvPr/>
        </p:nvSpPr>
        <p:spPr>
          <a:xfrm>
            <a:off x="312234" y="1405054"/>
            <a:ext cx="7924510" cy="707886"/>
          </a:xfrm>
          <a:prstGeom prst="rect">
            <a:avLst/>
          </a:prstGeom>
          <a:noFill/>
        </p:spPr>
        <p:txBody>
          <a:bodyPr wrap="square" rtlCol="0">
            <a:spAutoFit/>
          </a:bodyPr>
          <a:lstStyle/>
          <a:p>
            <a:r>
              <a:rPr lang="en-US" sz="2000" dirty="0"/>
              <a:t>We consider a binary random variable </a:t>
            </a:r>
            <a:r>
              <a:rPr lang="en-US" sz="2000" i="1" dirty="0"/>
              <a:t>Y</a:t>
            </a:r>
            <a:r>
              <a:rPr lang="en-US" sz="2000" dirty="0"/>
              <a:t> (the lapse random variable: </a:t>
            </a:r>
            <a:r>
              <a:rPr lang="en-US" sz="2000" i="1" dirty="0"/>
              <a:t>Y=0</a:t>
            </a:r>
            <a:r>
              <a:rPr lang="en-US" sz="2000" dirty="0"/>
              <a:t> no lapse, </a:t>
            </a:r>
            <a:r>
              <a:rPr lang="en-US" sz="2000" i="1" dirty="0"/>
              <a:t>1</a:t>
            </a:r>
            <a:r>
              <a:rPr lang="en-US" sz="2000" dirty="0"/>
              <a:t> lapse) </a:t>
            </a:r>
            <a:endParaRPr lang="it-IT" sz="2000" dirty="0"/>
          </a:p>
        </p:txBody>
      </p:sp>
      <p:sp>
        <p:nvSpPr>
          <p:cNvPr id="4" name="CasellaDiTesto 3">
            <a:extLst>
              <a:ext uri="{FF2B5EF4-FFF2-40B4-BE49-F238E27FC236}">
                <a16:creationId xmlns:a16="http://schemas.microsoft.com/office/drawing/2014/main" id="{E5365785-8293-4EA1-8ECA-4709FC4609E0}"/>
              </a:ext>
            </a:extLst>
          </p:cNvPr>
          <p:cNvSpPr txBox="1"/>
          <p:nvPr/>
        </p:nvSpPr>
        <p:spPr>
          <a:xfrm>
            <a:off x="620461" y="3863990"/>
            <a:ext cx="7308056" cy="2246769"/>
          </a:xfrm>
          <a:prstGeom prst="rect">
            <a:avLst/>
          </a:prstGeom>
          <a:noFill/>
        </p:spPr>
        <p:txBody>
          <a:bodyPr wrap="square" rtlCol="0">
            <a:spAutoFit/>
          </a:bodyPr>
          <a:lstStyle/>
          <a:p>
            <a:r>
              <a:rPr lang="en-US" sz="2000" dirty="0"/>
              <a:t>Concerning the dataset, we consider six groups (identified by the quantiles 0.05, 0.25, 0.5, 0.75 and 0.95) for the variables </a:t>
            </a:r>
            <a:r>
              <a:rPr lang="en-US" sz="2000" i="1" dirty="0"/>
              <a:t>Age, Time from start</a:t>
            </a:r>
            <a:r>
              <a:rPr lang="en-US" sz="2000" dirty="0"/>
              <a:t> and </a:t>
            </a:r>
            <a:r>
              <a:rPr lang="en-US" sz="2000" i="1" dirty="0"/>
              <a:t>Contract size</a:t>
            </a:r>
            <a:r>
              <a:rPr lang="en-US" sz="2000" dirty="0"/>
              <a:t>, to avoid collinearity in the logistic regression. </a:t>
            </a:r>
          </a:p>
          <a:p>
            <a:endParaRPr lang="en-US" sz="2000" dirty="0"/>
          </a:p>
          <a:p>
            <a:r>
              <a:rPr lang="en-US" sz="2000" dirty="0"/>
              <a:t>These transformations are applied only for the logistic model - to ensure a robust regression - and not to estimate the RF.</a:t>
            </a:r>
            <a:endParaRPr lang="it-IT" sz="2000" dirty="0"/>
          </a:p>
        </p:txBody>
      </p:sp>
    </p:spTree>
    <p:extLst>
      <p:ext uri="{BB962C8B-B14F-4D97-AF65-F5344CB8AC3E}">
        <p14:creationId xmlns:p14="http://schemas.microsoft.com/office/powerpoint/2010/main" val="3735140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4B23EDF-CA2E-439C-A78A-32504F0E8AAD}"/>
              </a:ext>
            </a:extLst>
          </p:cNvPr>
          <p:cNvPicPr>
            <a:picLocks noChangeAspect="1"/>
          </p:cNvPicPr>
          <p:nvPr/>
        </p:nvPicPr>
        <p:blipFill>
          <a:blip r:embed="rId2"/>
          <a:stretch>
            <a:fillRect/>
          </a:stretch>
        </p:blipFill>
        <p:spPr>
          <a:xfrm>
            <a:off x="2342529" y="634654"/>
            <a:ext cx="4382467" cy="2794346"/>
          </a:xfrm>
          <a:prstGeom prst="rect">
            <a:avLst/>
          </a:prstGeom>
        </p:spPr>
      </p:pic>
      <p:pic>
        <p:nvPicPr>
          <p:cNvPr id="3" name="Immagine 2">
            <a:extLst>
              <a:ext uri="{FF2B5EF4-FFF2-40B4-BE49-F238E27FC236}">
                <a16:creationId xmlns:a16="http://schemas.microsoft.com/office/drawing/2014/main" id="{75E86C94-942C-460B-8522-88394ED22A39}"/>
              </a:ext>
            </a:extLst>
          </p:cNvPr>
          <p:cNvPicPr>
            <a:picLocks noChangeAspect="1"/>
          </p:cNvPicPr>
          <p:nvPr/>
        </p:nvPicPr>
        <p:blipFill>
          <a:blip r:embed="rId3"/>
          <a:stretch>
            <a:fillRect/>
          </a:stretch>
        </p:blipFill>
        <p:spPr>
          <a:xfrm>
            <a:off x="2342529" y="3429000"/>
            <a:ext cx="4386002" cy="2057400"/>
          </a:xfrm>
          <a:prstGeom prst="rect">
            <a:avLst/>
          </a:prstGeom>
        </p:spPr>
      </p:pic>
    </p:spTree>
    <p:extLst>
      <p:ext uri="{BB962C8B-B14F-4D97-AF65-F5344CB8AC3E}">
        <p14:creationId xmlns:p14="http://schemas.microsoft.com/office/powerpoint/2010/main" val="105813301"/>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6047</Words>
  <Application>Microsoft Office PowerPoint</Application>
  <PresentationFormat>Presentazione su schermo (4:3)</PresentationFormat>
  <Paragraphs>262</Paragraphs>
  <Slides>59</Slides>
  <Notes>0</Notes>
  <HiddenSlides>0</HiddenSlides>
  <MMClips>0</MMClips>
  <ScaleCrop>false</ScaleCrop>
  <HeadingPairs>
    <vt:vector size="6" baseType="variant">
      <vt:variant>
        <vt:lpstr>Caratteri utilizzati</vt:lpstr>
      </vt:variant>
      <vt:variant>
        <vt:i4>12</vt:i4>
      </vt:variant>
      <vt:variant>
        <vt:lpstr>Tema</vt:lpstr>
      </vt:variant>
      <vt:variant>
        <vt:i4>1</vt:i4>
      </vt:variant>
      <vt:variant>
        <vt:lpstr>Titoli diapositive</vt:lpstr>
      </vt:variant>
      <vt:variant>
        <vt:i4>59</vt:i4>
      </vt:variant>
    </vt:vector>
  </HeadingPairs>
  <TitlesOfParts>
    <vt:vector size="72" baseType="lpstr">
      <vt:lpstr>Arial</vt:lpstr>
      <vt:lpstr>Arial</vt:lpstr>
      <vt:lpstr>Baskerville Old Face</vt:lpstr>
      <vt:lpstr>Calibri</vt:lpstr>
      <vt:lpstr>Calibri Light</vt:lpstr>
      <vt:lpstr>Cambria Math</vt:lpstr>
      <vt:lpstr>charter</vt:lpstr>
      <vt:lpstr>CMR10</vt:lpstr>
      <vt:lpstr>CMSY10</vt:lpstr>
      <vt:lpstr>inherit</vt:lpstr>
      <vt:lpstr>lato</vt:lpstr>
      <vt:lpstr>sohne</vt:lpstr>
      <vt:lpstr>Tema di Office</vt:lpstr>
      <vt:lpstr>Customer care  and  Machine learning</vt:lpstr>
      <vt:lpstr>Outline:</vt:lpstr>
      <vt:lpstr>1. A Machine Learning Model for Lapse Prediction in Life Insurance Contracts  </vt:lpstr>
      <vt:lpstr>1.1 Life Insurance Contract – our dataset</vt:lpstr>
      <vt:lpstr>Early lapse</vt:lpstr>
      <vt:lpstr>Presentazione standard di PowerPoint</vt:lpstr>
      <vt:lpstr>Presentazione standard di PowerPoint</vt:lpstr>
      <vt:lpstr>1.2 First Step – Logistic regression</vt:lpstr>
      <vt:lpstr>Presentazione standard di PowerPoint</vt:lpstr>
      <vt:lpstr>Presentazione standard di PowerPoint</vt:lpstr>
      <vt:lpstr>1.3 Research Questions </vt:lpstr>
      <vt:lpstr>1.4 Machine Learning Approach: RF</vt:lpstr>
      <vt:lpstr>Presentazione standard di PowerPoint</vt:lpstr>
      <vt:lpstr>Presentazione standard di PowerPoint</vt:lpstr>
      <vt:lpstr>Presentazione standard di PowerPoint</vt:lpstr>
      <vt:lpstr>Presentazione standard di PowerPoint</vt:lpstr>
      <vt:lpstr>Presentazione standard di PowerPoint</vt:lpstr>
      <vt:lpstr>1.5 Model Selection</vt:lpstr>
      <vt:lpstr>Presentazione standard di PowerPoint</vt:lpstr>
      <vt:lpstr>Presentazione standard di PowerPoint</vt:lpstr>
      <vt:lpstr>Presentazione standard di PowerPoint</vt:lpstr>
      <vt:lpstr>1.6 Interpretability</vt:lpstr>
      <vt:lpstr>Local Interpretability</vt:lpstr>
      <vt:lpstr>Presentazione standard di PowerPoint</vt:lpstr>
      <vt:lpstr>Presentazione standard di PowerPoint</vt:lpstr>
      <vt:lpstr>Presentazione standard di PowerPoint</vt:lpstr>
      <vt:lpstr>Presentazione standard di PowerPoint</vt:lpstr>
      <vt:lpstr>Presentazione standard di PowerPoint</vt:lpstr>
      <vt:lpstr>1.7 Conclusions</vt:lpstr>
      <vt:lpstr>2. Credit scoring</vt:lpstr>
      <vt:lpstr>Presentazione standard di PowerPoint</vt:lpstr>
      <vt:lpstr>2.1 Data acquisition</vt:lpstr>
      <vt:lpstr>a. Data desensitization based on dynamic desensitization technology </vt:lpstr>
      <vt:lpstr>b. Local outlier factor </vt:lpstr>
      <vt:lpstr>Presentazione standard di PowerPoint</vt:lpstr>
      <vt:lpstr>Presentazione standard di PowerPoint</vt:lpstr>
      <vt:lpstr>Presentazione standard di PowerPoint</vt:lpstr>
      <vt:lpstr>c. Improve data saturation based on the random forest method </vt:lpstr>
      <vt:lpstr>Presentazione standard di PowerPoint</vt:lpstr>
      <vt:lpstr>d. Scorecard model via logistic regression</vt:lpstr>
      <vt:lpstr>e. Scorecard model via Neural networks</vt:lpstr>
      <vt:lpstr>Presentazione standard di PowerPoint</vt:lpstr>
      <vt:lpstr>Presentazione standard di PowerPoint</vt:lpstr>
      <vt:lpstr>Presentazione standard di PowerPoint</vt:lpstr>
      <vt:lpstr>Presentazione standard di PowerPoint</vt:lpstr>
      <vt:lpstr>3. Marketing segmentation through machine learning models</vt:lpstr>
      <vt:lpstr>Presentazione standard di PowerPoint</vt:lpstr>
      <vt:lpstr>Presentazione standard di PowerPoint</vt:lpstr>
      <vt:lpstr>Presentazione standard di PowerPoint</vt:lpstr>
      <vt:lpstr>Presentazione standard di PowerPoint</vt:lpstr>
      <vt:lpstr>Performance measures</vt:lpstr>
      <vt:lpstr>Application: direct mailing</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Piera Castaldo</dc:creator>
  <cp:lastModifiedBy>Daniele Marazzina</cp:lastModifiedBy>
  <cp:revision>131</cp:revision>
  <dcterms:created xsi:type="dcterms:W3CDTF">2019-07-23T14:37:18Z</dcterms:created>
  <dcterms:modified xsi:type="dcterms:W3CDTF">2021-05-09T17:01:23Z</dcterms:modified>
</cp:coreProperties>
</file>